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75" r:id="rId13"/>
    <p:sldId id="266" r:id="rId14"/>
    <p:sldId id="274" r:id="rId15"/>
    <p:sldId id="267" r:id="rId16"/>
    <p:sldId id="279" r:id="rId17"/>
    <p:sldId id="278" r:id="rId18"/>
    <p:sldId id="268" r:id="rId19"/>
    <p:sldId id="272" r:id="rId20"/>
    <p:sldId id="280" r:id="rId21"/>
    <p:sldId id="269" r:id="rId22"/>
    <p:sldId id="271" r:id="rId23"/>
    <p:sldId id="281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1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1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ADF2-4BB9-4115-9669-E93F70D7246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F41A-98DF-44ED-8B36-3764ECB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198" y="4604465"/>
            <a:ext cx="3413760" cy="2040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40000"/>
            <a:ext cx="4188459" cy="2320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321" y="2667811"/>
            <a:ext cx="3069999" cy="1997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99" y="3794534"/>
            <a:ext cx="3527502" cy="2895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21" y="339964"/>
            <a:ext cx="2928295" cy="242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807" y="4773138"/>
            <a:ext cx="2853827" cy="177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241" y="252903"/>
            <a:ext cx="2463773" cy="2514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560" y="292252"/>
            <a:ext cx="2493049" cy="2268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975" y="2895186"/>
            <a:ext cx="9144000" cy="1385706"/>
          </a:xfrm>
          <a:effectLst>
            <a:glow rad="127000">
              <a:srgbClr val="FFFF00"/>
            </a:glow>
            <a:softEdge rad="101600"/>
          </a:effectLst>
          <a:scene3d>
            <a:camera prst="orthographicFront"/>
            <a:lightRig rig="threePt" dir="t"/>
          </a:scene3d>
          <a:sp3d>
            <a:bevelT w="12700"/>
          </a:sp3d>
        </p:spPr>
        <p:txBody>
          <a:bodyPr>
            <a:noAutofit/>
          </a:bodyPr>
          <a:lstStyle/>
          <a:p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SG" sz="9600" b="1" dirty="0" smtClean="0">
                <a:ln w="38100" cmpd="tri">
                  <a:solidFill>
                    <a:schemeClr val="tx1"/>
                  </a:solidFill>
                  <a:round/>
                </a:ln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endParaRPr lang="en-US" sz="9600" b="1" dirty="0">
              <a:ln w="38100" cmpd="tri">
                <a:solidFill>
                  <a:schemeClr val="tx1"/>
                </a:solidFill>
                <a:round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35" y="498724"/>
            <a:ext cx="7103227" cy="584775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Strategy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: 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half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triangle 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(cut &amp; paste)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135" y="1536197"/>
                <a:ext cx="6096000" cy="159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Area </a:t>
                </a:r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16 x 16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</a:t>
                </a:r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 </a:t>
                </a:r>
                <a:r>
                  <a:rPr lang="en-US" sz="3200" b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64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35" y="1536197"/>
                <a:ext cx="6096000" cy="1592103"/>
              </a:xfrm>
              <a:prstGeom prst="rect">
                <a:avLst/>
              </a:prstGeom>
              <a:blipFill>
                <a:blip r:embed="rId2"/>
                <a:stretch>
                  <a:fillRect l="-2600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1842868"/>
            <a:ext cx="5258337" cy="4555807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5" name="Isosceles Triangle 4"/>
          <p:cNvSpPr/>
          <p:nvPr/>
        </p:nvSpPr>
        <p:spPr>
          <a:xfrm>
            <a:off x="7441809" y="1842868"/>
            <a:ext cx="3925438" cy="3854547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6484659" y="2742653"/>
            <a:ext cx="3897844" cy="2011680"/>
          </a:xfrm>
          <a:prstGeom prst="triangle">
            <a:avLst>
              <a:gd name="adj" fmla="val 51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 rot="10800000">
            <a:off x="7948245" y="4529798"/>
            <a:ext cx="2672861" cy="88626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441809" y="3854548"/>
            <a:ext cx="1983545" cy="184286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0659" y="-12550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83" y="3083859"/>
            <a:ext cx="3997624" cy="351592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6154" y="410252"/>
            <a:ext cx="1151068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figure shows 3 different squares and a semicircle with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centre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O. If the diameter of the semicircle is 20 cm, find the perimeter of the figure, rounding off your answer to the nearest whole number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43" y="422454"/>
            <a:ext cx="7915950" cy="61927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u="sng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Semi circle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+ 4 radii 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(pop out)</a:t>
            </a:r>
            <a:endParaRPr lang="en-US" sz="3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07" y="1209151"/>
            <a:ext cx="4575963" cy="4105922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cxnSp>
        <p:nvCxnSpPr>
          <p:cNvPr id="27" name="Straight Connector 26"/>
          <p:cNvCxnSpPr/>
          <p:nvPr/>
        </p:nvCxnSpPr>
        <p:spPr>
          <a:xfrm>
            <a:off x="9635776" y="1433688"/>
            <a:ext cx="1223187" cy="13566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>
            <a:off x="9654593" y="2308485"/>
            <a:ext cx="1223187" cy="13566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 flipV="1">
            <a:off x="10896439" y="2668646"/>
            <a:ext cx="736641" cy="13566"/>
          </a:xfrm>
          <a:prstGeom prst="line">
            <a:avLst/>
          </a:prstGeom>
          <a:noFill/>
          <a:ln w="38100" cap="flat" cmpd="sng" algn="ctr">
            <a:solidFill>
              <a:srgbClr val="EE8012"/>
            </a:solidFill>
            <a:prstDash val="sysDash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V="1">
            <a:off x="10877623" y="1433688"/>
            <a:ext cx="736641" cy="13566"/>
          </a:xfrm>
          <a:prstGeom prst="line">
            <a:avLst/>
          </a:prstGeom>
          <a:noFill/>
          <a:ln w="38100" cap="flat" cmpd="sng" algn="ctr">
            <a:solidFill>
              <a:srgbClr val="EE8012"/>
            </a:solidFill>
            <a:prstDash val="sysDash"/>
            <a:miter lim="800000"/>
          </a:ln>
          <a:effectLst/>
        </p:spPr>
      </p:cxnSp>
      <p:sp>
        <p:nvSpPr>
          <p:cNvPr id="31" name="Up Arrow 30"/>
          <p:cNvSpPr/>
          <p:nvPr/>
        </p:nvSpPr>
        <p:spPr>
          <a:xfrm>
            <a:off x="10275516" y="1602092"/>
            <a:ext cx="107616" cy="578808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11178676" y="1564670"/>
            <a:ext cx="109130" cy="1010420"/>
          </a:xfrm>
          <a:prstGeom prst="upArrow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767489" y="1864054"/>
            <a:ext cx="1731059" cy="10852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0971702" y="2444108"/>
            <a:ext cx="526843" cy="10852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1592627" y="1433688"/>
            <a:ext cx="0" cy="8787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11592627" y="2256995"/>
            <a:ext cx="13642" cy="46877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miter lim="800000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10858808" y="2313128"/>
            <a:ext cx="13642" cy="46877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dash"/>
            <a:miter lim="800000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H="1">
            <a:off x="9667166" y="1478934"/>
            <a:ext cx="0" cy="8787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7718920" y="1423815"/>
            <a:ext cx="3896491" cy="3779302"/>
            <a:chOff x="8534317" y="2446440"/>
            <a:chExt cx="3197070" cy="3779302"/>
          </a:xfrm>
        </p:grpSpPr>
        <p:sp>
          <p:nvSpPr>
            <p:cNvPr id="4" name="Chord 3"/>
            <p:cNvSpPr/>
            <p:nvPr/>
          </p:nvSpPr>
          <p:spPr>
            <a:xfrm rot="17704870">
              <a:off x="8243201" y="2737556"/>
              <a:ext cx="3779302" cy="3197070"/>
            </a:xfrm>
            <a:prstGeom prst="chord">
              <a:avLst>
                <a:gd name="adj1" fmla="val 3915139"/>
                <a:gd name="adj2" fmla="val 14659729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574459" y="4290765"/>
              <a:ext cx="3112693" cy="2149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5134" y="1536197"/>
                <a:ext cx="6909075" cy="2221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Perimeter </a:t>
                </a:r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2 x </a:t>
                </a:r>
                <a:r>
                  <a:rPr lang="el-GR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lang="en-SG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10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4 x 10</a:t>
                </a:r>
                <a:endParaRPr lang="en-US" sz="32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</a:t>
                </a:r>
                <a:r>
                  <a:rPr lang="en-US" sz="32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10</a:t>
                </a:r>
                <a:r>
                  <a:rPr lang="el-GR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lang="en-SG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</a:t>
                </a:r>
                <a:r>
                  <a:rPr lang="en-SG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40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SG" sz="32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≈ </a:t>
                </a:r>
                <a:r>
                  <a:rPr lang="en-SG" sz="3200" b="1" u="sng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71</a:t>
                </a:r>
                <a:endParaRPr lang="en-US" sz="3200" u="sng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34" y="1536197"/>
                <a:ext cx="6909075" cy="2221634"/>
              </a:xfrm>
              <a:prstGeom prst="rect">
                <a:avLst/>
              </a:prstGeom>
              <a:blipFill>
                <a:blip r:embed="rId3"/>
                <a:stretch>
                  <a:fillRect l="-2295" r="-1236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endCxn id="4" idx="1"/>
          </p:cNvCxnSpPr>
          <p:nvPr/>
        </p:nvCxnSpPr>
        <p:spPr>
          <a:xfrm flipH="1">
            <a:off x="7730435" y="1432155"/>
            <a:ext cx="23342" cy="1901256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51405" y="1447254"/>
            <a:ext cx="1915761" cy="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1597425" y="1411075"/>
            <a:ext cx="23342" cy="1901256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645738" y="1458172"/>
            <a:ext cx="1915761" cy="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2" grpId="0" animBg="1"/>
      <p:bldP spid="34" grpId="0" animBg="1"/>
      <p:bldP spid="35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60" y="1793525"/>
            <a:ext cx="5271246" cy="43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3570" y="457200"/>
            <a:ext cx="110848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Find the area of the shaded part rounding your answer to the nearest whole number.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15" y="2767395"/>
            <a:ext cx="4231985" cy="3507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402" y="888619"/>
            <a:ext cx="7058343" cy="61927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u="sng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1 rectangle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(cut &amp; paste)</a:t>
            </a:r>
            <a:endParaRPr lang="en-US" sz="3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sp>
        <p:nvSpPr>
          <p:cNvPr id="4" name="Pie 3"/>
          <p:cNvSpPr/>
          <p:nvPr/>
        </p:nvSpPr>
        <p:spPr>
          <a:xfrm rot="16041129">
            <a:off x="8226853" y="2829460"/>
            <a:ext cx="2652630" cy="2755521"/>
          </a:xfrm>
          <a:prstGeom prst="pie">
            <a:avLst>
              <a:gd name="adj1" fmla="val 186120"/>
              <a:gd name="adj2" fmla="val 55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0594240">
            <a:off x="9579894" y="4221144"/>
            <a:ext cx="2688077" cy="2749251"/>
          </a:xfrm>
          <a:prstGeom prst="pie">
            <a:avLst>
              <a:gd name="adj1" fmla="val 221384"/>
              <a:gd name="adj2" fmla="val 55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6200000">
            <a:off x="8272146" y="2833146"/>
            <a:ext cx="2628013" cy="2714351"/>
          </a:xfrm>
          <a:prstGeom prst="pie">
            <a:avLst>
              <a:gd name="adj1" fmla="val 21564366"/>
              <a:gd name="adj2" fmla="val 541761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6200000">
            <a:off x="6840194" y="4188991"/>
            <a:ext cx="2688077" cy="2749251"/>
          </a:xfrm>
          <a:prstGeom prst="pie">
            <a:avLst>
              <a:gd name="adj1" fmla="val 81642"/>
              <a:gd name="adj2" fmla="val 5458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607" y="2767395"/>
            <a:ext cx="6096000" cy="12488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Area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18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x 9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     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= </a:t>
            </a:r>
            <a:r>
              <a:rPr lang="en-US" sz="32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162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sp>
        <p:nvSpPr>
          <p:cNvPr id="8" name="Pie 7"/>
          <p:cNvSpPr/>
          <p:nvPr/>
        </p:nvSpPr>
        <p:spPr>
          <a:xfrm rot="16371103" flipV="1">
            <a:off x="8227767" y="2863010"/>
            <a:ext cx="2652630" cy="2682765"/>
          </a:xfrm>
          <a:prstGeom prst="pie">
            <a:avLst>
              <a:gd name="adj1" fmla="val 186120"/>
              <a:gd name="adj2" fmla="val 5549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16200000" flipV="1">
            <a:off x="8183899" y="2887038"/>
            <a:ext cx="2701490" cy="2644254"/>
          </a:xfrm>
          <a:prstGeom prst="pie">
            <a:avLst>
              <a:gd name="adj1" fmla="val 7640"/>
              <a:gd name="adj2" fmla="val 535729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30649" y="457200"/>
            <a:ext cx="1131033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The figure below is formed by using a big semicircle and 3 small semi-circles with radii of 30 cm and 10 cm respectively. Find the perimeter and area of the shaded part. Round off your answers to the nearest whole number.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8" y="3011745"/>
            <a:ext cx="5400104" cy="33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43" y="3335262"/>
            <a:ext cx="4823403" cy="29942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142" y="230014"/>
            <a:ext cx="10428849" cy="1741246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</a:t>
            </a:r>
          </a:p>
          <a:p>
            <a:pPr lvl="0"/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Perimeter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Big </a:t>
            </a:r>
            <a:r>
              <a:rPr lang="en-SG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Semi circle </a:t>
            </a:r>
            <a:r>
              <a:rPr lang="en-SG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</a:t>
            </a:r>
            <a:r>
              <a:rPr lang="en-SG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SG" sz="3200" b="1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3 Small Semi circles</a:t>
            </a:r>
            <a:endParaRPr lang="en-US" dirty="0">
              <a:solidFill>
                <a:prstClr val="black"/>
              </a:solidFill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6645" y="1966938"/>
                <a:ext cx="9645745" cy="3070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>
                  <a:lnSpc>
                    <a:spcPct val="107000"/>
                  </a:lnSpc>
                  <a:tabLst>
                    <a:tab pos="933450" algn="l"/>
                  </a:tabLst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Perimeter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SG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Lath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2 x π x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30 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SG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Lath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2 x π x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10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lvl="0">
                  <a:lnSpc>
                    <a:spcPct val="107000"/>
                  </a:lnSpc>
                  <a:tabLst>
                    <a:tab pos="933450" algn="l"/>
                  </a:tabLst>
                </a:pP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  </a:t>
                </a: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</a:t>
                </a: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30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 + 30 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  =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60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  ≈ </a:t>
                </a:r>
                <a:r>
                  <a:rPr kumimoji="0" lang="en-SG" sz="3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188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lang="en-SG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(</a:t>
                </a: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nearest whole number)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45" y="1966938"/>
                <a:ext cx="9645745" cy="3070521"/>
              </a:xfrm>
              <a:prstGeom prst="rect">
                <a:avLst/>
              </a:prstGeom>
              <a:blipFill>
                <a:blip r:embed="rId3"/>
                <a:stretch>
                  <a:fillRect r="-1011" b="-4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7195666" y="5006368"/>
            <a:ext cx="1552040" cy="1538257"/>
            <a:chOff x="7164794" y="5370753"/>
            <a:chExt cx="1566830" cy="1464621"/>
          </a:xfrm>
        </p:grpSpPr>
        <p:sp>
          <p:nvSpPr>
            <p:cNvPr id="25" name="Chord 24"/>
            <p:cNvSpPr/>
            <p:nvPr/>
          </p:nvSpPr>
          <p:spPr>
            <a:xfrm rot="6936696">
              <a:off x="7180371" y="5358960"/>
              <a:ext cx="1464621" cy="1488207"/>
            </a:xfrm>
            <a:prstGeom prst="chord">
              <a:avLst>
                <a:gd name="adj1" fmla="val 3800098"/>
                <a:gd name="adj2" fmla="val 14633629"/>
              </a:avLst>
            </a:prstGeom>
            <a:solidFill>
              <a:schemeClr val="bg1"/>
            </a:solidFill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64794" y="6080205"/>
              <a:ext cx="1566830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684734" y="4987994"/>
            <a:ext cx="1608820" cy="1662676"/>
            <a:chOff x="7164794" y="5266589"/>
            <a:chExt cx="1608820" cy="1662676"/>
          </a:xfrm>
        </p:grpSpPr>
        <p:sp>
          <p:nvSpPr>
            <p:cNvPr id="29" name="Chord 28"/>
            <p:cNvSpPr/>
            <p:nvPr/>
          </p:nvSpPr>
          <p:spPr>
            <a:xfrm rot="6936696">
              <a:off x="7144435" y="5300085"/>
              <a:ext cx="1662676" cy="1595683"/>
            </a:xfrm>
            <a:prstGeom prst="chord">
              <a:avLst>
                <a:gd name="adj1" fmla="val 3800098"/>
                <a:gd name="adj2" fmla="val 14706304"/>
              </a:avLst>
            </a:prstGeom>
            <a:solidFill>
              <a:schemeClr val="bg1"/>
            </a:solidFill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64794" y="6080205"/>
              <a:ext cx="1566830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302845" y="4985093"/>
            <a:ext cx="1528876" cy="1788210"/>
            <a:chOff x="7029892" y="5305993"/>
            <a:chExt cx="1740566" cy="1591010"/>
          </a:xfrm>
        </p:grpSpPr>
        <p:sp>
          <p:nvSpPr>
            <p:cNvPr id="32" name="Chord 31"/>
            <p:cNvSpPr/>
            <p:nvPr/>
          </p:nvSpPr>
          <p:spPr>
            <a:xfrm rot="6319481">
              <a:off x="7104670" y="5231215"/>
              <a:ext cx="1591010" cy="1740566"/>
            </a:xfrm>
            <a:prstGeom prst="chord">
              <a:avLst>
                <a:gd name="adj1" fmla="val 4589553"/>
                <a:gd name="adj2" fmla="val 15122051"/>
              </a:avLst>
            </a:prstGeom>
            <a:solidFill>
              <a:schemeClr val="bg1"/>
            </a:solidFill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64794" y="6062276"/>
              <a:ext cx="1566830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48793" y="3580872"/>
            <a:ext cx="4746286" cy="4532913"/>
            <a:chOff x="3452941" y="1740475"/>
            <a:chExt cx="4746286" cy="4532913"/>
          </a:xfrm>
        </p:grpSpPr>
        <p:sp>
          <p:nvSpPr>
            <p:cNvPr id="23" name="Chord 22"/>
            <p:cNvSpPr/>
            <p:nvPr/>
          </p:nvSpPr>
          <p:spPr>
            <a:xfrm rot="6936696">
              <a:off x="3576242" y="1650404"/>
              <a:ext cx="4532913" cy="4713056"/>
            </a:xfrm>
            <a:prstGeom prst="chord">
              <a:avLst>
                <a:gd name="adj1" fmla="val 3800098"/>
                <a:gd name="adj2" fmla="val 14631560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52941" y="3961213"/>
              <a:ext cx="4695356" cy="1087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8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" y="642556"/>
            <a:ext cx="10255347" cy="1111715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</a:p>
          <a:p>
            <a:pPr lvl="0"/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Area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Big </a:t>
            </a:r>
            <a:r>
              <a:rPr lang="en-SG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Semi circle </a:t>
            </a:r>
            <a:r>
              <a:rPr lang="en-SG" sz="3200" dirty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</a:t>
            </a:r>
            <a:r>
              <a:rPr lang="en-SG" sz="3200" b="1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3 Small Semi </a:t>
            </a:r>
            <a:r>
              <a:rPr lang="en-SG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circles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5760" y="2346998"/>
                <a:ext cx="9638851" cy="4110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Area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</a:t>
                </a:r>
                <a:r>
                  <a:rPr lang="el-GR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lang="en-SG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30 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30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</a:t>
                </a:r>
                <a:r>
                  <a:rPr lang="el-GR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lang="en-SG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10 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10</a:t>
                </a:r>
                <a:endParaRPr lang="en-US" sz="3200" dirty="0">
                  <a:solidFill>
                    <a:srgbClr val="0070C0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450 </a:t>
                </a:r>
                <a:r>
                  <a:rPr lang="el-GR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150 </a:t>
                </a:r>
                <a:r>
                  <a:rPr lang="el-GR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SG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</a:t>
                </a:r>
                <a:r>
                  <a:rPr lang="en-SG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300</a:t>
                </a:r>
                <a:r>
                  <a:rPr lang="el-GR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l-GR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endParaRPr lang="en-SG" sz="3200" b="1" dirty="0" smtClean="0">
                  <a:latin typeface="Arial" panose="020B060402020202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SG" sz="3200" b="1" dirty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≈ </a:t>
                </a:r>
                <a:r>
                  <a:rPr lang="en-SG" sz="3200" b="1" u="sng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942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SG" sz="3200" b="1" dirty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(nearest whole number</a:t>
                </a:r>
                <a:r>
                  <a:rPr lang="en-SG" sz="3200" b="1" u="sng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)</a:t>
                </a:r>
                <a:endParaRPr lang="en-US" sz="3200" u="sng" dirty="0"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346998"/>
                <a:ext cx="9638851" cy="4110228"/>
              </a:xfrm>
              <a:prstGeom prst="rect">
                <a:avLst/>
              </a:prstGeom>
              <a:blipFill>
                <a:blip r:embed="rId2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60" y="3153730"/>
            <a:ext cx="4884755" cy="30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ord 7"/>
          <p:cNvSpPr/>
          <p:nvPr/>
        </p:nvSpPr>
        <p:spPr>
          <a:xfrm rot="6936696">
            <a:off x="6932682" y="3297958"/>
            <a:ext cx="4601811" cy="4713056"/>
          </a:xfrm>
          <a:prstGeom prst="chord">
            <a:avLst>
              <a:gd name="adj1" fmla="val 3800098"/>
              <a:gd name="adj2" fmla="val 146315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/>
        </p:nvSpPr>
        <p:spPr>
          <a:xfrm rot="6936696">
            <a:off x="6826021" y="4886623"/>
            <a:ext cx="1662676" cy="1595683"/>
          </a:xfrm>
          <a:prstGeom prst="chord">
            <a:avLst>
              <a:gd name="adj1" fmla="val 3800098"/>
              <a:gd name="adj2" fmla="val 1470630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/>
          <p:cNvSpPr/>
          <p:nvPr/>
        </p:nvSpPr>
        <p:spPr>
          <a:xfrm rot="6936696">
            <a:off x="8402250" y="4868692"/>
            <a:ext cx="1662676" cy="1595683"/>
          </a:xfrm>
          <a:prstGeom prst="chord">
            <a:avLst>
              <a:gd name="adj1" fmla="val 3800098"/>
              <a:gd name="adj2" fmla="val 1463156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/>
          <p:cNvSpPr/>
          <p:nvPr/>
        </p:nvSpPr>
        <p:spPr>
          <a:xfrm rot="6936696">
            <a:off x="9996408" y="4866257"/>
            <a:ext cx="1662676" cy="1595683"/>
          </a:xfrm>
          <a:prstGeom prst="chord">
            <a:avLst>
              <a:gd name="adj1" fmla="val 3800098"/>
              <a:gd name="adj2" fmla="val 1463156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4807" y="317520"/>
            <a:ext cx="117796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Find the perimeter and area of the shaded part, rounding your answers to the nearest whole number.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94" y="1534418"/>
            <a:ext cx="4767706" cy="48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83" y="2835645"/>
            <a:ext cx="4016188" cy="4053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142" y="230014"/>
            <a:ext cx="10428849" cy="1741246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</a:t>
            </a:r>
          </a:p>
          <a:p>
            <a:pPr lvl="0"/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Perimeter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Big Circle </a:t>
            </a:r>
            <a:r>
              <a:rPr lang="en-SG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</a:t>
            </a:r>
            <a:r>
              <a:rPr lang="en-SG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2 radii</a:t>
            </a:r>
            <a:endParaRPr lang="en-US" dirty="0">
              <a:solidFill>
                <a:prstClr val="black"/>
              </a:solidFill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42" y="2146035"/>
            <a:ext cx="964574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ct val="107000"/>
              </a:lnSpc>
              <a:tabLst>
                <a:tab pos="933450" algn="l"/>
              </a:tabLst>
            </a:pP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Perimeter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2 x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π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x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5 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x 5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  <a:p>
            <a:pPr marL="228600" lvl="0">
              <a:lnSpc>
                <a:spcPct val="107000"/>
              </a:lnSpc>
              <a:tabLst>
                <a:tab pos="933450" algn="l"/>
              </a:tabLst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          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=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SG" sz="3200" b="1" noProof="0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10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π </a:t>
            </a:r>
            <a:r>
              <a:rPr lang="en-US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         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≈ </a:t>
            </a: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41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lang="en-SG" sz="3200" b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SG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       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(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nearest whole number)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42319" y="139206"/>
            <a:ext cx="2967318" cy="2837090"/>
            <a:chOff x="8229600" y="4247367"/>
            <a:chExt cx="2967318" cy="2837090"/>
          </a:xfrm>
        </p:grpSpPr>
        <p:sp>
          <p:nvSpPr>
            <p:cNvPr id="5" name="Pie 4"/>
            <p:cNvSpPr/>
            <p:nvPr/>
          </p:nvSpPr>
          <p:spPr>
            <a:xfrm>
              <a:off x="8229600" y="4247367"/>
              <a:ext cx="2967318" cy="2837090"/>
            </a:xfrm>
            <a:prstGeom prst="pie">
              <a:avLst>
                <a:gd name="adj1" fmla="val 10805836"/>
                <a:gd name="adj2" fmla="val 17719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65458" y="5645265"/>
              <a:ext cx="2931459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8417858" y="5779736"/>
            <a:ext cx="293145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03480" y="1616070"/>
            <a:ext cx="3017218" cy="2967318"/>
            <a:chOff x="6739338" y="1329206"/>
            <a:chExt cx="2942545" cy="2967318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726952" y="1341592"/>
              <a:ext cx="2967318" cy="2942545"/>
              <a:chOff x="8283387" y="4247367"/>
              <a:chExt cx="2967318" cy="2837090"/>
            </a:xfrm>
          </p:grpSpPr>
          <p:sp>
            <p:nvSpPr>
              <p:cNvPr id="12" name="Pie 11"/>
              <p:cNvSpPr/>
              <p:nvPr/>
            </p:nvSpPr>
            <p:spPr>
              <a:xfrm>
                <a:off x="8283387" y="4247367"/>
                <a:ext cx="2967318" cy="2837090"/>
              </a:xfrm>
              <a:prstGeom prst="pie">
                <a:avLst>
                  <a:gd name="adj1" fmla="val 16212260"/>
                  <a:gd name="adj2" fmla="val 17719"/>
                </a:avLst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flipV="1">
                <a:off x="9715311" y="5551668"/>
                <a:ext cx="1481607" cy="16124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 rot="10800000" flipV="1">
              <a:off x="8160873" y="2675196"/>
              <a:ext cx="1481607" cy="1672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768942" y="1640584"/>
            <a:ext cx="2942545" cy="2967318"/>
            <a:chOff x="6739338" y="1275419"/>
            <a:chExt cx="2942545" cy="2967318"/>
          </a:xfrm>
        </p:grpSpPr>
        <p:grpSp>
          <p:nvGrpSpPr>
            <p:cNvPr id="19" name="Group 18"/>
            <p:cNvGrpSpPr/>
            <p:nvPr/>
          </p:nvGrpSpPr>
          <p:grpSpPr>
            <a:xfrm rot="5400000">
              <a:off x="6726952" y="1287805"/>
              <a:ext cx="2967318" cy="2942545"/>
              <a:chOff x="8229600" y="4247367"/>
              <a:chExt cx="2967318" cy="2837090"/>
            </a:xfrm>
          </p:grpSpPr>
          <p:sp>
            <p:nvSpPr>
              <p:cNvPr id="21" name="Pie 20"/>
              <p:cNvSpPr/>
              <p:nvPr/>
            </p:nvSpPr>
            <p:spPr>
              <a:xfrm>
                <a:off x="8229600" y="4247367"/>
                <a:ext cx="2967318" cy="2837090"/>
              </a:xfrm>
              <a:prstGeom prst="pie">
                <a:avLst>
                  <a:gd name="adj1" fmla="val 16212260"/>
                  <a:gd name="adj2" fmla="val 17719"/>
                </a:avLst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V="1">
                <a:off x="9679453" y="5535242"/>
                <a:ext cx="1481607" cy="16124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rot="10800000" flipV="1">
              <a:off x="8160873" y="2675196"/>
              <a:ext cx="1481607" cy="1672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8179019" y="4529601"/>
            <a:ext cx="33071" cy="150114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248521" y="4552160"/>
            <a:ext cx="25500" cy="145140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272897" y="4601207"/>
            <a:ext cx="2967318" cy="2837090"/>
            <a:chOff x="8229600" y="4247367"/>
            <a:chExt cx="2967318" cy="2837090"/>
          </a:xfrm>
        </p:grpSpPr>
        <p:sp>
          <p:nvSpPr>
            <p:cNvPr id="29" name="Pie 28"/>
            <p:cNvSpPr/>
            <p:nvPr/>
          </p:nvSpPr>
          <p:spPr>
            <a:xfrm>
              <a:off x="8229600" y="4247367"/>
              <a:ext cx="2967318" cy="2837090"/>
            </a:xfrm>
            <a:prstGeom prst="pie">
              <a:avLst>
                <a:gd name="adj1" fmla="val 10805836"/>
                <a:gd name="adj2" fmla="val 17719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65458" y="5627336"/>
              <a:ext cx="2931459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8358174" y="63678"/>
            <a:ext cx="2942545" cy="2967318"/>
            <a:chOff x="6739338" y="1275419"/>
            <a:chExt cx="2942545" cy="2967318"/>
          </a:xfrm>
        </p:grpSpPr>
        <p:grpSp>
          <p:nvGrpSpPr>
            <p:cNvPr id="32" name="Group 31"/>
            <p:cNvGrpSpPr/>
            <p:nvPr/>
          </p:nvGrpSpPr>
          <p:grpSpPr>
            <a:xfrm rot="5400000">
              <a:off x="6726952" y="1287805"/>
              <a:ext cx="2967318" cy="2942545"/>
              <a:chOff x="8229600" y="4247367"/>
              <a:chExt cx="2967318" cy="2837090"/>
            </a:xfrm>
          </p:grpSpPr>
          <p:sp>
            <p:nvSpPr>
              <p:cNvPr id="34" name="Pie 33"/>
              <p:cNvSpPr/>
              <p:nvPr/>
            </p:nvSpPr>
            <p:spPr>
              <a:xfrm>
                <a:off x="8229600" y="4247367"/>
                <a:ext cx="2967318" cy="2837090"/>
              </a:xfrm>
              <a:prstGeom prst="pie">
                <a:avLst>
                  <a:gd name="adj1" fmla="val 16212260"/>
                  <a:gd name="adj2" fmla="val 17719"/>
                </a:avLst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V="1">
                <a:off x="9679453" y="5535242"/>
                <a:ext cx="1481607" cy="16124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 rot="10800000" flipV="1">
              <a:off x="8160873" y="2675196"/>
              <a:ext cx="1481607" cy="1672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92418" y="47843"/>
            <a:ext cx="3017218" cy="2967318"/>
            <a:chOff x="6739338" y="1257490"/>
            <a:chExt cx="2942545" cy="2967318"/>
          </a:xfrm>
        </p:grpSpPr>
        <p:grpSp>
          <p:nvGrpSpPr>
            <p:cNvPr id="37" name="Group 36"/>
            <p:cNvGrpSpPr/>
            <p:nvPr/>
          </p:nvGrpSpPr>
          <p:grpSpPr>
            <a:xfrm rot="5400000">
              <a:off x="6726952" y="1269876"/>
              <a:ext cx="2967318" cy="2942545"/>
              <a:chOff x="8211671" y="4247367"/>
              <a:chExt cx="2967318" cy="2837090"/>
            </a:xfrm>
          </p:grpSpPr>
          <p:sp>
            <p:nvSpPr>
              <p:cNvPr id="39" name="Pie 38"/>
              <p:cNvSpPr/>
              <p:nvPr/>
            </p:nvSpPr>
            <p:spPr>
              <a:xfrm>
                <a:off x="8211671" y="4247367"/>
                <a:ext cx="2967318" cy="2837090"/>
              </a:xfrm>
              <a:prstGeom prst="pie">
                <a:avLst>
                  <a:gd name="adj1" fmla="val 16212260"/>
                  <a:gd name="adj2" fmla="val 12958"/>
                </a:avLst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flipV="1">
                <a:off x="9625666" y="5534812"/>
                <a:ext cx="1481607" cy="16124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 rot="10800000" flipV="1">
              <a:off x="8160873" y="2675196"/>
              <a:ext cx="1481607" cy="1672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H="1">
            <a:off x="9807073" y="132642"/>
            <a:ext cx="25500" cy="145140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410196" y="1562484"/>
            <a:ext cx="1425114" cy="550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1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8456" y="360143"/>
            <a:ext cx="109466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The figure is made up of 3 semicircles and a right-angled triangle. Find the area of the shaded part, rounding off your answer to the nearest whole number.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95" y="2422246"/>
            <a:ext cx="6294762" cy="37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" y="642556"/>
            <a:ext cx="10255347" cy="1111715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</a:p>
          <a:p>
            <a:pPr lvl="0"/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Area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Square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SG" sz="3200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</a:t>
            </a:r>
            <a:r>
              <a:rPr lang="en-SG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Circle </a:t>
            </a:r>
            <a:r>
              <a:rPr lang="en-SG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(cut &amp; paste)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83" y="2459135"/>
            <a:ext cx="4016188" cy="4098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11671" y="2761129"/>
            <a:ext cx="3048000" cy="295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e 4"/>
          <p:cNvSpPr/>
          <p:nvPr/>
        </p:nvSpPr>
        <p:spPr>
          <a:xfrm rot="16200000">
            <a:off x="9852213" y="1228164"/>
            <a:ext cx="2832847" cy="3065930"/>
          </a:xfrm>
          <a:prstGeom prst="pie">
            <a:avLst>
              <a:gd name="adj1" fmla="val 1080583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0800000">
            <a:off x="6705600" y="1273897"/>
            <a:ext cx="3012141" cy="2976802"/>
          </a:xfrm>
          <a:prstGeom prst="pie">
            <a:avLst>
              <a:gd name="adj1" fmla="val 10805501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8211671" y="4258948"/>
            <a:ext cx="3048000" cy="2876957"/>
          </a:xfrm>
          <a:prstGeom prst="pie">
            <a:avLst>
              <a:gd name="adj1" fmla="val 10805836"/>
              <a:gd name="adj2" fmla="val 17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8220636" y="2761129"/>
            <a:ext cx="3048000" cy="2914243"/>
          </a:xfrm>
          <a:prstGeom prst="pie">
            <a:avLst>
              <a:gd name="adj1" fmla="val 10805836"/>
              <a:gd name="adj2" fmla="val 17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6200000">
            <a:off x="8277201" y="2701151"/>
            <a:ext cx="2934872" cy="3065930"/>
          </a:xfrm>
          <a:prstGeom prst="pie">
            <a:avLst>
              <a:gd name="adj1" fmla="val 1080583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0800000">
            <a:off x="8256494" y="2728680"/>
            <a:ext cx="3003177" cy="2990801"/>
          </a:xfrm>
          <a:prstGeom prst="pie">
            <a:avLst>
              <a:gd name="adj1" fmla="val 10805501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" y="2346998"/>
            <a:ext cx="9638851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Area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0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x 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0 </a:t>
            </a:r>
            <a:r>
              <a:rPr lang="en-US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l-GR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π</a:t>
            </a:r>
            <a:r>
              <a:rPr lang="en-SG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x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5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x 5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</a:t>
            </a:r>
            <a:r>
              <a:rPr lang="en-US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100 </a:t>
            </a:r>
            <a:r>
              <a:rPr lang="en-US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25 </a:t>
            </a:r>
            <a:r>
              <a:rPr lang="el-GR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π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SG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≈ </a:t>
            </a:r>
            <a:r>
              <a:rPr lang="en-SG" sz="3200" b="1" u="sng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21</a:t>
            </a:r>
            <a:r>
              <a:rPr lang="en-SG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SG" sz="3200" b="1" dirty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SG" sz="3200" b="1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(nearest whole number</a:t>
            </a:r>
            <a:r>
              <a:rPr lang="en-SG" sz="3200" b="1" u="sng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)</a:t>
            </a:r>
            <a:endParaRPr lang="en-US" sz="3200" u="sng" dirty="0"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sp>
        <p:nvSpPr>
          <p:cNvPr id="12" name="Pie 11"/>
          <p:cNvSpPr/>
          <p:nvPr/>
        </p:nvSpPr>
        <p:spPr>
          <a:xfrm rot="10800000">
            <a:off x="5020236" y="1241448"/>
            <a:ext cx="3012141" cy="2976802"/>
          </a:xfrm>
          <a:prstGeom prst="pie">
            <a:avLst>
              <a:gd name="adj1" fmla="val 10805501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16200000">
            <a:off x="9912897" y="-334552"/>
            <a:ext cx="2832847" cy="3065930"/>
          </a:xfrm>
          <a:prstGeom prst="pie">
            <a:avLst>
              <a:gd name="adj1" fmla="val 1080583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22" y="1683841"/>
            <a:ext cx="4999277" cy="45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26855" y="457200"/>
            <a:ext cx="87382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Find the perimeter and area of the shaded part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..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60" y="2585922"/>
            <a:ext cx="4340855" cy="39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1142" y="230014"/>
                <a:ext cx="10428849" cy="2062103"/>
              </a:xfrm>
              <a:prstGeom prst="rect">
                <a:avLst/>
              </a:prstGeom>
              <a:ln w="317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kumimoji="0" lang="en-SG" sz="3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Strategy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:</a:t>
                </a:r>
              </a:p>
              <a:p>
                <a:pPr lvl="0"/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Perimeter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G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SG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DengXian" panose="02010600030101010101" pitchFamily="2" charset="-122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SG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DengXian" panose="02010600030101010101" pitchFamily="2" charset="-122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SG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Big Circle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</a:t>
                </a:r>
                <a:r>
                  <a:rPr lang="en-SG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Small Circle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2" y="230014"/>
                <a:ext cx="10428849" cy="2062103"/>
              </a:xfrm>
              <a:prstGeom prst="rect">
                <a:avLst/>
              </a:prstGeom>
              <a:blipFill>
                <a:blip r:embed="rId3"/>
                <a:stretch>
                  <a:fillRect t="-3499"/>
                </a:stretch>
              </a:blipFill>
              <a:ln w="317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473535"/>
                <a:ext cx="9645745" cy="2543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>
                  <a:lnSpc>
                    <a:spcPct val="107000"/>
                  </a:lnSpc>
                  <a:tabLst>
                    <a:tab pos="933450" algn="l"/>
                  </a:tabLst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Perimeter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SG" sz="3200" b="1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SG" sz="3200" b="1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 x 2 x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 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14  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2 x π x 7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lvl="0">
                  <a:lnSpc>
                    <a:spcPct val="107000"/>
                  </a:lnSpc>
                  <a:tabLst>
                    <a:tab pos="933450" algn="l"/>
                  </a:tabLst>
                </a:pP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  </a:t>
                </a: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</a:t>
                </a: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7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14 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 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≈ </a:t>
                </a:r>
                <a:r>
                  <a:rPr lang="en-SG" sz="3200" b="1" u="sng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66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lang="en-SG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(</a:t>
                </a:r>
                <a:r>
                  <a:rPr kumimoji="0" lang="en-SG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nearest whole number)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73535"/>
                <a:ext cx="9645745" cy="2543389"/>
              </a:xfrm>
              <a:prstGeom prst="rect">
                <a:avLst/>
              </a:prstGeom>
              <a:blipFill>
                <a:blip r:embed="rId4"/>
                <a:stretch>
                  <a:fillRect b="-5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982759" y="2719962"/>
            <a:ext cx="6520074" cy="6495209"/>
            <a:chOff x="7825439" y="2545977"/>
            <a:chExt cx="6520074" cy="6495209"/>
          </a:xfrm>
        </p:grpSpPr>
        <p:sp>
          <p:nvSpPr>
            <p:cNvPr id="5" name="Pie 4"/>
            <p:cNvSpPr/>
            <p:nvPr/>
          </p:nvSpPr>
          <p:spPr>
            <a:xfrm>
              <a:off x="7825439" y="2556679"/>
              <a:ext cx="6520074" cy="6484507"/>
            </a:xfrm>
            <a:prstGeom prst="pie">
              <a:avLst>
                <a:gd name="adj1" fmla="val 10750737"/>
                <a:gd name="adj2" fmla="val 16237604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6588" y="2545977"/>
              <a:ext cx="143436" cy="31914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843368" y="5719484"/>
              <a:ext cx="3496985" cy="152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08322" y="2719829"/>
            <a:ext cx="3325908" cy="3290182"/>
            <a:chOff x="9471211" y="2473207"/>
            <a:chExt cx="3325908" cy="3291844"/>
          </a:xfrm>
        </p:grpSpPr>
        <p:sp>
          <p:nvSpPr>
            <p:cNvPr id="9" name="Pie 8"/>
            <p:cNvSpPr/>
            <p:nvPr/>
          </p:nvSpPr>
          <p:spPr>
            <a:xfrm>
              <a:off x="9471211" y="2473207"/>
              <a:ext cx="3325908" cy="3245223"/>
            </a:xfrm>
            <a:prstGeom prst="pie">
              <a:avLst>
                <a:gd name="adj1" fmla="val 5431628"/>
                <a:gd name="adj2" fmla="val 16200000"/>
              </a:avLst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098307" y="2566388"/>
              <a:ext cx="143436" cy="3198663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5400000">
            <a:off x="6946135" y="4401610"/>
            <a:ext cx="3325908" cy="3252659"/>
            <a:chOff x="9484659" y="2519828"/>
            <a:chExt cx="3325908" cy="3245223"/>
          </a:xfrm>
        </p:grpSpPr>
        <p:sp>
          <p:nvSpPr>
            <p:cNvPr id="13" name="Pie 12"/>
            <p:cNvSpPr/>
            <p:nvPr/>
          </p:nvSpPr>
          <p:spPr>
            <a:xfrm>
              <a:off x="9484659" y="2519828"/>
              <a:ext cx="3325908" cy="3245223"/>
            </a:xfrm>
            <a:prstGeom prst="pie">
              <a:avLst>
                <a:gd name="adj1" fmla="val 5431628"/>
                <a:gd name="adj2" fmla="val 16200000"/>
              </a:avLst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134165" y="2566388"/>
              <a:ext cx="143436" cy="3198663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10800000">
            <a:off x="8558142" y="2717578"/>
            <a:ext cx="3325908" cy="3245835"/>
            <a:chOff x="9574304" y="2519828"/>
            <a:chExt cx="3325908" cy="3245223"/>
          </a:xfrm>
        </p:grpSpPr>
        <p:sp>
          <p:nvSpPr>
            <p:cNvPr id="16" name="Pie 15"/>
            <p:cNvSpPr/>
            <p:nvPr/>
          </p:nvSpPr>
          <p:spPr>
            <a:xfrm>
              <a:off x="9574304" y="2519828"/>
              <a:ext cx="3325908" cy="3245223"/>
            </a:xfrm>
            <a:prstGeom prst="pie">
              <a:avLst>
                <a:gd name="adj1" fmla="val 5431628"/>
                <a:gd name="adj2" fmla="val 16200000"/>
              </a:avLst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169149" y="2543595"/>
              <a:ext cx="72596" cy="3137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62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92" y="1900645"/>
            <a:ext cx="4340855" cy="39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e 11"/>
          <p:cNvSpPr/>
          <p:nvPr/>
        </p:nvSpPr>
        <p:spPr>
          <a:xfrm>
            <a:off x="6958549" y="2030233"/>
            <a:ext cx="6520074" cy="6484507"/>
          </a:xfrm>
          <a:prstGeom prst="pie">
            <a:avLst>
              <a:gd name="adj1" fmla="val 10750737"/>
              <a:gd name="adj2" fmla="val 162376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1" y="642556"/>
            <a:ext cx="10255347" cy="1111715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3450" algn="l"/>
              </a:tabLst>
              <a:defRPr/>
            </a:pP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</a:p>
          <a:p>
            <a:pPr lvl="0"/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Area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Quarter Circle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SG" sz="3200" dirty="0" smtClean="0"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</a:t>
            </a:r>
            <a:r>
              <a:rPr lang="en-SG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Triangle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5760" y="2346998"/>
                <a:ext cx="9638851" cy="3480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Area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SG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Lath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32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 </a:t>
                </a: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1</a:t>
                </a:r>
                <a:r>
                  <a:rPr lang="en-US" sz="3200" b="1" noProof="0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4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4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SG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Lath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14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x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14</a:t>
                </a:r>
                <a:endParaRPr lang="en-US" sz="3200" dirty="0">
                  <a:solidFill>
                    <a:srgbClr val="0070C0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49 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π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98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≈ </a:t>
                </a:r>
                <a:r>
                  <a:rPr lang="en-SG" sz="3200" b="1" u="sng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56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SG" sz="3200" b="1" dirty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(nearest whole number</a:t>
                </a:r>
                <a:r>
                  <a:rPr lang="en-SG" sz="3200" b="1" u="sng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)</a:t>
                </a:r>
                <a:endParaRPr lang="en-US" sz="3200" u="sng" dirty="0"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33450" algn="l"/>
                  </a:tabLst>
                  <a:defRPr/>
                </a:pPr>
                <a:r>
                  <a:rPr kumimoji="0" lang="en-SG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346998"/>
                <a:ext cx="9638851" cy="3480889"/>
              </a:xfrm>
              <a:prstGeom prst="rect">
                <a:avLst/>
              </a:prstGeom>
              <a:blipFill>
                <a:blip r:embed="rId3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976478" y="2047870"/>
            <a:ext cx="3245223" cy="3244275"/>
            <a:chOff x="6976478" y="2047870"/>
            <a:chExt cx="3245223" cy="3244275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976478" y="2047870"/>
              <a:ext cx="3245223" cy="324427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8591564" y="3650349"/>
              <a:ext cx="1622612" cy="162213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rved Up Arrow 9"/>
            <p:cNvSpPr/>
            <p:nvPr/>
          </p:nvSpPr>
          <p:spPr>
            <a:xfrm rot="15992385">
              <a:off x="8672470" y="2974942"/>
              <a:ext cx="1786508" cy="627422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rot="11344214" flipV="1">
              <a:off x="7440152" y="4257892"/>
              <a:ext cx="1786508" cy="614327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6922597" y="2026981"/>
            <a:ext cx="3350832" cy="333435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1" y="2832847"/>
            <a:ext cx="432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24" y="362822"/>
            <a:ext cx="11608944" cy="1248803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u="sng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lang="en-US" sz="3200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Small semi circle 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Medium semi circle 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triangle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       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Big semi circle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29" y="4104615"/>
            <a:ext cx="4682871" cy="279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5301" y="1764025"/>
                <a:ext cx="11360332" cy="3428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Area 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π x 2.5 x 2.5 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π x 6 x 6 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5 x 12 </a:t>
                </a:r>
                <a:endParaRPr lang="en-US" sz="3200" b="1" dirty="0" smtClean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</a:t>
                </a:r>
                <a:r>
                  <a:rPr lang="en-US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7030A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7030A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π x 6.5 x </a:t>
                </a:r>
                <a:r>
                  <a:rPr lang="en-US" sz="3200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6.5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endParaRPr lang="en-US" sz="8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 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3.125π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+ </a:t>
                </a: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18π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+ 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30 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</a:t>
                </a:r>
                <a:r>
                  <a:rPr lang="en-US" sz="3200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21.125π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SG" sz="32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SG" sz="32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</a:t>
                </a:r>
                <a:r>
                  <a:rPr lang="en-SG" sz="3200" b="1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= </a:t>
                </a:r>
                <a:r>
                  <a:rPr lang="en-SG" sz="3200" b="1" u="sng" dirty="0" smtClean="0"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30</a:t>
                </a:r>
                <a:endParaRPr lang="en-US" sz="3200" b="1" u="sng" dirty="0" smtClean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1" y="1764025"/>
                <a:ext cx="11360332" cy="3428759"/>
              </a:xfrm>
              <a:prstGeom prst="rect">
                <a:avLst/>
              </a:prstGeom>
              <a:blipFill>
                <a:blip r:embed="rId3"/>
                <a:stretch>
                  <a:fillRect l="-1396" b="-3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ord 4"/>
          <p:cNvSpPr/>
          <p:nvPr/>
        </p:nvSpPr>
        <p:spPr>
          <a:xfrm rot="2982996">
            <a:off x="7740920" y="4793187"/>
            <a:ext cx="1694814" cy="1611512"/>
          </a:xfrm>
          <a:prstGeom prst="chord">
            <a:avLst>
              <a:gd name="adj1" fmla="val 3857742"/>
              <a:gd name="adj2" fmla="val 15197780"/>
            </a:avLst>
          </a:prstGeom>
          <a:solidFill>
            <a:srgbClr val="FF0000"/>
          </a:solidFill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 rot="8541503">
            <a:off x="8807713" y="4173038"/>
            <a:ext cx="3065765" cy="2991298"/>
          </a:xfrm>
          <a:prstGeom prst="chord">
            <a:avLst>
              <a:gd name="adj1" fmla="val 4036144"/>
              <a:gd name="adj2" fmla="val 14804121"/>
            </a:avLst>
          </a:prstGeom>
          <a:solidFill>
            <a:schemeClr val="accent1">
              <a:lumMod val="75000"/>
            </a:schemeClr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2572242">
            <a:off x="8461862" y="5550975"/>
            <a:ext cx="3010403" cy="1685294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6616152">
            <a:off x="8349522" y="4601371"/>
            <a:ext cx="3258405" cy="3455620"/>
          </a:xfrm>
          <a:prstGeom prst="chord">
            <a:avLst>
              <a:gd name="adj1" fmla="val 4094834"/>
              <a:gd name="adj2" fmla="val 15197780"/>
            </a:avLst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4169" y="604317"/>
            <a:ext cx="114933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The figure is made up of a rectangle, a square and a quadrant. Find the area of the shaded part, rounding off your answer to the nearest whole number.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4" y="2674046"/>
            <a:ext cx="8032654" cy="3624239"/>
          </a:xfrm>
          <a:prstGeom prst="rect">
            <a:avLst/>
          </a:prstGeom>
          <a:scene3d>
            <a:camera prst="orthographicFront">
              <a:rot lat="0" lon="0" rev="90000"/>
            </a:camera>
            <a:lightRig rig="threePt" dir="t"/>
          </a:scene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151" y="14841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43" y="422454"/>
            <a:ext cx="11088292" cy="592726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US" sz="3200" b="1" u="sng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Rectangle 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 corner (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square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quad</a:t>
            </a:r>
            <a:r>
              <a:rPr lang="en-US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)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triangle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endParaRPr lang="en-US" sz="3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2543" y="1437573"/>
                <a:ext cx="10253309" cy="2851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Area 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3200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20 x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8 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(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8 x 8 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π x 8 x 8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) </a:t>
                </a:r>
                <a:r>
                  <a:rPr lang="en-US" sz="32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20 x 8 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=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160 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(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64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– </a:t>
                </a:r>
                <a:r>
                  <a:rPr lang="en-US" sz="3200" b="1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16π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)</a:t>
                </a:r>
                <a:r>
                  <a:rPr lang="en-US" sz="32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– 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80</a:t>
                </a:r>
                <a:r>
                  <a:rPr lang="en-US" sz="32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= 16 + 16π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33450" algn="l"/>
                  </a:tabLst>
                </a:pP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</a:t>
                </a:r>
                <a:r>
                  <a:rPr lang="en-US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≈</a:t>
                </a:r>
                <a:r>
                  <a:rPr lang="en-US" sz="3200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b="1" u="sng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66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:r>
                  <a:rPr lang="en-US" sz="3200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(nearest whole number)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43" y="1437573"/>
                <a:ext cx="10253309" cy="2851165"/>
              </a:xfrm>
              <a:prstGeom prst="rect">
                <a:avLst/>
              </a:prstGeom>
              <a:blipFill>
                <a:blip r:embed="rId2"/>
                <a:stretch>
                  <a:fillRect l="-1546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967" y="3967664"/>
            <a:ext cx="5058353" cy="2375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4123765"/>
            <a:ext cx="4679576" cy="1541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695765" y="2671483"/>
            <a:ext cx="3003175" cy="2997566"/>
            <a:chOff x="8695765" y="2671483"/>
            <a:chExt cx="3003175" cy="2997566"/>
          </a:xfrm>
        </p:grpSpPr>
        <p:sp>
          <p:nvSpPr>
            <p:cNvPr id="10" name="Rectangle 9"/>
            <p:cNvSpPr/>
            <p:nvPr/>
          </p:nvSpPr>
          <p:spPr>
            <a:xfrm>
              <a:off x="10183906" y="4123765"/>
              <a:ext cx="1515034" cy="15452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ie 8"/>
            <p:cNvSpPr/>
            <p:nvPr/>
          </p:nvSpPr>
          <p:spPr>
            <a:xfrm>
              <a:off x="8695765" y="2671483"/>
              <a:ext cx="2994211" cy="2976282"/>
            </a:xfrm>
            <a:prstGeom prst="pie">
              <a:avLst>
                <a:gd name="adj1" fmla="val 21567033"/>
                <a:gd name="adj2" fmla="val 542074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Isosceles Triangle 5"/>
          <p:cNvSpPr/>
          <p:nvPr/>
        </p:nvSpPr>
        <p:spPr>
          <a:xfrm rot="10800000">
            <a:off x="6992471" y="4120410"/>
            <a:ext cx="4697505" cy="154192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9051" y="413771"/>
            <a:ext cx="113174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figure shows a shaded part bounded by 2 quadrants. Calculate the area and perimeter of the shaded part, rounding off your answer to the nearest whole number.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6" y="2688766"/>
            <a:ext cx="5233181" cy="36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" y="642556"/>
            <a:ext cx="10255347" cy="1146211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33450" algn="l"/>
              </a:tabLst>
            </a:pPr>
            <a:r>
              <a:rPr lang="en-SG" sz="3200" b="1" u="sng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 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33450" algn="l"/>
              </a:tabLst>
            </a:pP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Area </a:t>
            </a: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SG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1 Square </a:t>
            </a:r>
            <a:r>
              <a:rPr lang="en-SG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(cut &amp; paste)</a:t>
            </a:r>
            <a:endParaRPr lang="en-US" sz="3200" dirty="0" smtClean="0"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912" y="2561004"/>
            <a:ext cx="60960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33450" algn="l"/>
              </a:tabLst>
            </a:pP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Area </a:t>
            </a: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SG" sz="3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8 x 8 </a:t>
            </a:r>
            <a:endParaRPr lang="en-US" sz="3200" dirty="0" smtClean="0"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33450" algn="l"/>
              </a:tabLst>
            </a:pPr>
            <a:r>
              <a:rPr lang="en-SG" sz="3200" b="1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         = </a:t>
            </a:r>
            <a:r>
              <a:rPr lang="en-SG" sz="3200" b="1" u="sng" dirty="0" smtClean="0">
                <a:effectLst/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64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52" y="2096672"/>
            <a:ext cx="4554071" cy="2952226"/>
          </a:xfrm>
          <a:prstGeom prst="rect">
            <a:avLst/>
          </a:prstGeom>
        </p:spPr>
      </p:pic>
      <p:sp>
        <p:nvSpPr>
          <p:cNvPr id="6" name="Pie 5"/>
          <p:cNvSpPr/>
          <p:nvPr/>
        </p:nvSpPr>
        <p:spPr>
          <a:xfrm rot="16200000">
            <a:off x="6831470" y="2360152"/>
            <a:ext cx="3670663" cy="3801038"/>
          </a:xfrm>
          <a:prstGeom prst="pie">
            <a:avLst>
              <a:gd name="adj1" fmla="val 0"/>
              <a:gd name="adj2" fmla="val 5452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4902796" y="491580"/>
            <a:ext cx="3765176" cy="3783106"/>
          </a:xfrm>
          <a:prstGeom prst="pie">
            <a:avLst>
              <a:gd name="adj1" fmla="val 0"/>
              <a:gd name="adj2" fmla="val 5452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6200000">
            <a:off x="6728217" y="2392098"/>
            <a:ext cx="3872757" cy="3854827"/>
          </a:xfrm>
          <a:prstGeom prst="pie">
            <a:avLst>
              <a:gd name="adj1" fmla="val 0"/>
              <a:gd name="adj2" fmla="val 5452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424" y="267439"/>
            <a:ext cx="10428849" cy="1248803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lvl="0"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SG" sz="3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Strategy</a:t>
            </a:r>
            <a:r>
              <a:rPr lang="en-SG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:</a:t>
            </a:r>
          </a:p>
          <a:p>
            <a:pPr marL="228600" lvl="0">
              <a:lnSpc>
                <a:spcPct val="107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en-SG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Perimeter </a:t>
            </a:r>
            <a:r>
              <a:rPr lang="en-SG" sz="3200" b="1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SG" sz="3200" b="1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 </a:t>
            </a:r>
            <a:r>
              <a:rPr lang="en-SG" sz="32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Semi circle </a:t>
            </a:r>
            <a:r>
              <a:rPr lang="en-SG" sz="3200" b="1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+ </a:t>
            </a:r>
            <a:r>
              <a:rPr lang="en-SG" sz="3200" b="1" dirty="0">
                <a:solidFill>
                  <a:srgbClr val="00B05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2 </a:t>
            </a:r>
            <a:r>
              <a:rPr lang="en-SG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radii </a:t>
            </a:r>
            <a:r>
              <a:rPr lang="en-SG" sz="3200" b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Latha"/>
              </a:rPr>
              <a:t>(rotation quad)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DengXian" panose="02010600030101010101" pitchFamily="2" charset="-122"/>
              <a:cs typeface="Lath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2506" y="3659092"/>
                <a:ext cx="9645745" cy="2016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933450" algn="l"/>
                  </a:tabLst>
                </a:pPr>
                <a:r>
                  <a:rPr lang="en-SG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Perimeter </a:t>
                </a:r>
                <a:r>
                  <a:rPr lang="en-SG" sz="3200" b="1" dirty="0" smtClean="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SG" sz="3200" b="1" dirty="0" smtClean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DengXian" panose="02010600030101010101" pitchFamily="2" charset="-122"/>
                            <a:cs typeface="Lath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x 2 x π x 8 </a:t>
                </a:r>
                <a:r>
                  <a:rPr lang="en-US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+ 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2 x 8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933450" algn="l"/>
                  </a:tabLst>
                </a:pPr>
                <a:r>
                  <a:rPr lang="en-SG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  = </a:t>
                </a:r>
                <a:r>
                  <a:rPr lang="en-SG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8π</a:t>
                </a:r>
                <a:r>
                  <a:rPr lang="en-SG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+ </a:t>
                </a:r>
                <a:r>
                  <a:rPr lang="en-SG" sz="3200" b="1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16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933450" algn="l"/>
                  </a:tabLst>
                </a:pPr>
                <a:r>
                  <a:rPr lang="en-SG" sz="32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                  ≈ </a:t>
                </a:r>
                <a:r>
                  <a:rPr lang="en-SG" sz="3200" b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41</a:t>
                </a:r>
                <a:r>
                  <a:rPr lang="en-SG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Latha"/>
                  </a:rPr>
                  <a:t> (nearest whole number)</a:t>
                </a:r>
                <a:endParaRPr lang="en-US" sz="3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Lath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6" y="3659092"/>
                <a:ext cx="9645745" cy="2016449"/>
              </a:xfrm>
              <a:prstGeom prst="rect">
                <a:avLst/>
              </a:prstGeom>
              <a:blipFill>
                <a:blip r:embed="rId2"/>
                <a:stretch>
                  <a:fillRect b="-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548" y="1679241"/>
            <a:ext cx="4554071" cy="29522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964699" y="1992646"/>
            <a:ext cx="3840480" cy="3824078"/>
            <a:chOff x="7889966" y="1988893"/>
            <a:chExt cx="3840480" cy="3824078"/>
          </a:xfrm>
        </p:grpSpPr>
        <p:sp>
          <p:nvSpPr>
            <p:cNvPr id="5" name="Pie 4"/>
            <p:cNvSpPr/>
            <p:nvPr/>
          </p:nvSpPr>
          <p:spPr>
            <a:xfrm rot="5400000">
              <a:off x="7898167" y="1980692"/>
              <a:ext cx="3824078" cy="3840480"/>
            </a:xfrm>
            <a:prstGeom prst="pie">
              <a:avLst>
                <a:gd name="adj1" fmla="val 10849106"/>
                <a:gd name="adj2" fmla="val 16193584"/>
              </a:avLst>
            </a:prstGeom>
            <a:solidFill>
              <a:schemeClr val="bg2">
                <a:lumMod val="5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790846" y="2024743"/>
              <a:ext cx="122086" cy="18549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771017" y="3879668"/>
              <a:ext cx="1907177" cy="162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6106886" y="188301"/>
            <a:ext cx="3840480" cy="3566159"/>
            <a:chOff x="7889967" y="1988892"/>
            <a:chExt cx="3840480" cy="3824078"/>
          </a:xfrm>
        </p:grpSpPr>
        <p:sp>
          <p:nvSpPr>
            <p:cNvPr id="10" name="Pie 9"/>
            <p:cNvSpPr/>
            <p:nvPr/>
          </p:nvSpPr>
          <p:spPr>
            <a:xfrm rot="5400000">
              <a:off x="7898168" y="1980691"/>
              <a:ext cx="3824078" cy="3840480"/>
            </a:xfrm>
            <a:prstGeom prst="pie">
              <a:avLst>
                <a:gd name="adj1" fmla="val 10849107"/>
                <a:gd name="adj2" fmla="val 16269191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57954" y="2039828"/>
              <a:ext cx="130629" cy="18549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71017" y="3879668"/>
              <a:ext cx="1907177" cy="162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6200000">
            <a:off x="7847763" y="2126852"/>
            <a:ext cx="3840480" cy="3566159"/>
            <a:chOff x="7889967" y="1988892"/>
            <a:chExt cx="3840480" cy="3824078"/>
          </a:xfrm>
        </p:grpSpPr>
        <p:sp>
          <p:nvSpPr>
            <p:cNvPr id="19" name="Pie 18"/>
            <p:cNvSpPr/>
            <p:nvPr/>
          </p:nvSpPr>
          <p:spPr>
            <a:xfrm rot="5400000">
              <a:off x="7898168" y="1980691"/>
              <a:ext cx="3824078" cy="3840480"/>
            </a:xfrm>
            <a:prstGeom prst="pie">
              <a:avLst>
                <a:gd name="adj1" fmla="val 10849107"/>
                <a:gd name="adj2" fmla="val 16269191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757954" y="2039828"/>
              <a:ext cx="130629" cy="18549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84465" y="3879668"/>
              <a:ext cx="1907177" cy="162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>
            <a:stCxn id="10" idx="3"/>
            <a:endCxn id="5" idx="3"/>
          </p:cNvCxnSpPr>
          <p:nvPr/>
        </p:nvCxnSpPr>
        <p:spPr>
          <a:xfrm>
            <a:off x="8027126" y="3891621"/>
            <a:ext cx="3778053" cy="13064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63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2228618"/>
            <a:ext cx="5401994" cy="4397265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9229" y="558079"/>
            <a:ext cx="113376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The figure is made up of a semi-circle and an isosceles triangle of side 16 cm. Find the total area of the shaded parts, rounding off your answer to the nearest whole number.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Latha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874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DengXian</vt:lpstr>
      <vt:lpstr>Latha</vt:lpstr>
      <vt:lpstr>Arial</vt:lpstr>
      <vt:lpstr>Calibri</vt:lpstr>
      <vt:lpstr>Calibri Light</vt:lpstr>
      <vt:lpstr>Cambria Math</vt:lpstr>
      <vt:lpstr>Wingdings</vt:lpstr>
      <vt:lpstr>Office Theme</vt:lpstr>
      <vt:lpstr>Circles PLUS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PLUS</dc:title>
  <dc:creator>Wong Khei Yee Florence</dc:creator>
  <cp:lastModifiedBy>Lua Shixiong</cp:lastModifiedBy>
  <cp:revision>42</cp:revision>
  <dcterms:created xsi:type="dcterms:W3CDTF">2020-03-13T06:50:17Z</dcterms:created>
  <dcterms:modified xsi:type="dcterms:W3CDTF">2020-04-02T02:04:06Z</dcterms:modified>
</cp:coreProperties>
</file>