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76B0B-5E47-4939-81D9-99762FF06BDA}" type="datetimeFigureOut">
              <a:rPr lang="en-SG" smtClean="0"/>
              <a:t>11/04/2016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A7F70-7C55-457F-A811-778B2034A7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180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 smtClean="0"/>
              <a:t>Use QR</a:t>
            </a:r>
            <a:r>
              <a:rPr lang="en-SG" baseline="0" dirty="0" smtClean="0"/>
              <a:t> code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A7F70-7C55-457F-A811-778B2034A763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39236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JP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5.png"/><Relationship Id="rId9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lms.asknlearn.com/ANDERSON_JC/logon_new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ms.asknlearn.com/ANDERSON_JC/logon_new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 smtClean="0"/>
              <a:t>Nuclear Physics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G" dirty="0"/>
              <a:t>Binding Energy and Mass Defect</a:t>
            </a:r>
          </a:p>
        </p:txBody>
      </p:sp>
    </p:spTree>
    <p:extLst>
      <p:ext uri="{BB962C8B-B14F-4D97-AF65-F5344CB8AC3E}">
        <p14:creationId xmlns:p14="http://schemas.microsoft.com/office/powerpoint/2010/main" val="1541424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719" y="1071337"/>
            <a:ext cx="5820674" cy="8518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0"/>
            <a:ext cx="9917112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2400" b="1" dirty="0" smtClean="0"/>
              <a:t>Q3</a:t>
            </a:r>
            <a:r>
              <a:rPr lang="en-SG" sz="2400" dirty="0" smtClean="0"/>
              <a:t>: </a:t>
            </a:r>
            <a:r>
              <a:rPr lang="en-GB" sz="2400" dirty="0"/>
              <a:t>Carbon nuclei may result from the bombardment of Beryllium nuclei with Helium. The reaction can be represented by the following nuclear equation:</a:t>
            </a:r>
            <a:endParaRPr lang="en-SG" sz="2400" dirty="0"/>
          </a:p>
          <a:p>
            <a:pPr marL="0" indent="0">
              <a:buNone/>
            </a:pPr>
            <a:endParaRPr lang="en-SG" sz="2400" dirty="0" smtClean="0"/>
          </a:p>
          <a:p>
            <a:pPr marL="0" indent="0">
              <a:buNone/>
            </a:pPr>
            <a:r>
              <a:rPr lang="en-GB" sz="2400" dirty="0"/>
              <a:t>The binding energy per nucleon of the particles are:</a:t>
            </a:r>
            <a:endParaRPr lang="en-SG" sz="2400" dirty="0"/>
          </a:p>
          <a:p>
            <a:pPr marL="0" indent="0">
              <a:buNone/>
            </a:pPr>
            <a:r>
              <a:rPr lang="en-GB" sz="2400" dirty="0"/>
              <a:t>Beryllium  </a:t>
            </a:r>
            <a:r>
              <a:rPr lang="en-GB" sz="2400" i="1" dirty="0"/>
              <a:t>E</a:t>
            </a:r>
            <a:r>
              <a:rPr lang="en-GB" sz="2400" baseline="-25000" dirty="0"/>
              <a:t>B		</a:t>
            </a:r>
            <a:r>
              <a:rPr lang="en-GB" sz="2400" dirty="0"/>
              <a:t>Helium </a:t>
            </a:r>
            <a:r>
              <a:rPr lang="en-GB" sz="2400" i="1" dirty="0"/>
              <a:t>E</a:t>
            </a:r>
            <a:r>
              <a:rPr lang="en-GB" sz="2400" baseline="-25000" dirty="0"/>
              <a:t>H		</a:t>
            </a:r>
            <a:r>
              <a:rPr lang="en-GB" sz="2400" dirty="0"/>
              <a:t>Carbon </a:t>
            </a:r>
            <a:r>
              <a:rPr lang="en-GB" sz="2400" i="1" dirty="0"/>
              <a:t>E</a:t>
            </a:r>
            <a:r>
              <a:rPr lang="en-GB" sz="2400" baseline="-25000" dirty="0"/>
              <a:t>C</a:t>
            </a:r>
            <a:endParaRPr lang="en-SG" sz="2400" dirty="0"/>
          </a:p>
          <a:p>
            <a:pPr marL="0" indent="0">
              <a:buNone/>
            </a:pPr>
            <a:r>
              <a:rPr lang="en-GB" sz="2400" dirty="0" smtClean="0"/>
              <a:t>What </a:t>
            </a:r>
            <a:r>
              <a:rPr lang="en-GB" sz="2400" dirty="0"/>
              <a:t>is the net energy released during such a reaction?</a:t>
            </a:r>
            <a:endParaRPr lang="en-SG" sz="2400" dirty="0"/>
          </a:p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r>
              <a:rPr lang="en-GB" sz="2400" dirty="0"/>
              <a:t> </a:t>
            </a:r>
            <a:endParaRPr lang="en-SG" sz="2400" dirty="0"/>
          </a:p>
          <a:p>
            <a:endParaRPr lang="en-SG" sz="2400" dirty="0"/>
          </a:p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endParaRPr lang="en-SG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87500" y="3429000"/>
            <a:ext cx="1033235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</a:t>
            </a:r>
            <a:r>
              <a:rPr lang="en-GB" sz="2400" dirty="0"/>
              <a:t>     (</a:t>
            </a:r>
            <a:r>
              <a:rPr lang="en-GB" sz="2400" i="1" dirty="0"/>
              <a:t>E</a:t>
            </a:r>
            <a:r>
              <a:rPr lang="en-GB" sz="2400" baseline="-25000" dirty="0"/>
              <a:t>B</a:t>
            </a:r>
            <a:r>
              <a:rPr lang="en-GB" sz="2400" dirty="0"/>
              <a:t> + </a:t>
            </a:r>
            <a:r>
              <a:rPr lang="en-GB" sz="2400" i="1" dirty="0"/>
              <a:t>E</a:t>
            </a:r>
            <a:r>
              <a:rPr lang="en-GB" sz="2400" baseline="-25000" dirty="0"/>
              <a:t>H</a:t>
            </a:r>
            <a:r>
              <a:rPr lang="en-GB" sz="2400" dirty="0"/>
              <a:t> – </a:t>
            </a:r>
            <a:r>
              <a:rPr lang="en-GB" sz="2400" i="1" dirty="0"/>
              <a:t>E</a:t>
            </a:r>
            <a:r>
              <a:rPr lang="en-GB" sz="2400" baseline="-25000" dirty="0"/>
              <a:t>C</a:t>
            </a:r>
            <a:r>
              <a:rPr lang="en-GB" sz="2400" dirty="0"/>
              <a:t>) 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B     </a:t>
            </a:r>
            <a:r>
              <a:rPr lang="en-GB" sz="2400" dirty="0"/>
              <a:t>(9</a:t>
            </a:r>
            <a:r>
              <a:rPr lang="en-GB" sz="2400" i="1" dirty="0"/>
              <a:t>E</a:t>
            </a:r>
            <a:r>
              <a:rPr lang="en-GB" sz="2400" baseline="-25000" dirty="0"/>
              <a:t>B</a:t>
            </a:r>
            <a:r>
              <a:rPr lang="en-GB" sz="2400" dirty="0"/>
              <a:t> + 4</a:t>
            </a:r>
            <a:r>
              <a:rPr lang="en-GB" sz="2400" i="1" dirty="0"/>
              <a:t>E</a:t>
            </a:r>
            <a:r>
              <a:rPr lang="en-GB" sz="2400" baseline="-25000" dirty="0"/>
              <a:t>H</a:t>
            </a:r>
            <a:r>
              <a:rPr lang="en-GB" sz="2400" dirty="0"/>
              <a:t> – 12</a:t>
            </a:r>
            <a:r>
              <a:rPr lang="en-GB" sz="2400" i="1" dirty="0"/>
              <a:t>E</a:t>
            </a:r>
            <a:r>
              <a:rPr lang="en-GB" sz="2400" baseline="-25000" dirty="0"/>
              <a:t>C</a:t>
            </a:r>
            <a:r>
              <a:rPr lang="en-GB" sz="2400" dirty="0"/>
              <a:t>) 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C</a:t>
            </a:r>
            <a:r>
              <a:rPr lang="en-GB" sz="2400" dirty="0"/>
              <a:t>     (12</a:t>
            </a:r>
            <a:r>
              <a:rPr lang="en-GB" sz="2400" i="1" dirty="0"/>
              <a:t>E</a:t>
            </a:r>
            <a:r>
              <a:rPr lang="en-GB" sz="2400" baseline="-25000" dirty="0"/>
              <a:t>C</a:t>
            </a:r>
            <a:r>
              <a:rPr lang="en-GB" sz="2400" dirty="0"/>
              <a:t> – 9</a:t>
            </a:r>
            <a:r>
              <a:rPr lang="en-GB" sz="2400" i="1" dirty="0"/>
              <a:t>E</a:t>
            </a:r>
            <a:r>
              <a:rPr lang="en-GB" sz="2400" baseline="-25000" dirty="0"/>
              <a:t>B</a:t>
            </a:r>
            <a:r>
              <a:rPr lang="en-GB" sz="2400" dirty="0"/>
              <a:t> – 4</a:t>
            </a:r>
            <a:r>
              <a:rPr lang="en-GB" sz="2400" i="1" dirty="0"/>
              <a:t>E</a:t>
            </a:r>
            <a:r>
              <a:rPr lang="en-GB" sz="2400" baseline="-25000" dirty="0"/>
              <a:t>H</a:t>
            </a:r>
            <a:r>
              <a:rPr lang="en-GB" sz="2400" dirty="0"/>
              <a:t>) 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D</a:t>
            </a:r>
            <a:r>
              <a:rPr lang="en-GB" sz="2400" dirty="0"/>
              <a:t>     (</a:t>
            </a:r>
            <a:r>
              <a:rPr lang="en-GB" sz="2400" i="1" dirty="0"/>
              <a:t>E</a:t>
            </a:r>
            <a:r>
              <a:rPr lang="en-GB" sz="2400" baseline="-25000" dirty="0"/>
              <a:t>C</a:t>
            </a:r>
            <a:r>
              <a:rPr lang="en-GB" sz="2400" dirty="0"/>
              <a:t> – </a:t>
            </a:r>
            <a:r>
              <a:rPr lang="en-GB" sz="2400" i="1" dirty="0"/>
              <a:t>E</a:t>
            </a:r>
            <a:r>
              <a:rPr lang="en-GB" sz="2400" baseline="-25000" dirty="0"/>
              <a:t>B</a:t>
            </a:r>
            <a:r>
              <a:rPr lang="en-GB" sz="2400" dirty="0"/>
              <a:t> – </a:t>
            </a:r>
            <a:r>
              <a:rPr lang="en-GB" sz="2400" i="1" dirty="0"/>
              <a:t>E</a:t>
            </a:r>
            <a:r>
              <a:rPr lang="en-GB" sz="2400" baseline="-25000" dirty="0"/>
              <a:t>H</a:t>
            </a:r>
            <a:r>
              <a:rPr lang="en-GB" sz="2400" dirty="0" smtClean="0"/>
              <a:t>)</a:t>
            </a:r>
            <a:endParaRPr lang="en-SG" sz="2400" dirty="0"/>
          </a:p>
          <a:p>
            <a:endParaRPr lang="en-SG" dirty="0"/>
          </a:p>
        </p:txBody>
      </p:sp>
      <p:pic>
        <p:nvPicPr>
          <p:cNvPr id="71" name="MS900388269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72863" y="593407"/>
            <a:ext cx="144016" cy="144016"/>
          </a:xfrm>
          <a:prstGeom prst="rect">
            <a:avLst/>
          </a:prstGeom>
        </p:spPr>
      </p:pic>
      <p:sp>
        <p:nvSpPr>
          <p:cNvPr id="72" name="Oval 3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End</a:t>
            </a:r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</a:t>
            </a:r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</a:t>
            </a:r>
          </a:p>
        </p:txBody>
      </p:sp>
      <p:sp>
        <p:nvSpPr>
          <p:cNvPr id="7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</a:t>
            </a:r>
          </a:p>
        </p:txBody>
      </p:sp>
      <p:sp>
        <p:nvSpPr>
          <p:cNvPr id="7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4</a:t>
            </a:r>
          </a:p>
        </p:txBody>
      </p:sp>
      <p:sp>
        <p:nvSpPr>
          <p:cNvPr id="7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5</a:t>
            </a:r>
          </a:p>
        </p:txBody>
      </p:sp>
      <p:sp>
        <p:nvSpPr>
          <p:cNvPr id="7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6</a:t>
            </a:r>
          </a:p>
        </p:txBody>
      </p:sp>
      <p:sp>
        <p:nvSpPr>
          <p:cNvPr id="7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7</a:t>
            </a:r>
          </a:p>
        </p:txBody>
      </p:sp>
      <p:sp>
        <p:nvSpPr>
          <p:cNvPr id="8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8</a:t>
            </a:r>
          </a:p>
        </p:txBody>
      </p:sp>
      <p:sp>
        <p:nvSpPr>
          <p:cNvPr id="8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9</a:t>
            </a:r>
          </a:p>
        </p:txBody>
      </p:sp>
      <p:sp>
        <p:nvSpPr>
          <p:cNvPr id="8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10</a:t>
            </a:r>
          </a:p>
        </p:txBody>
      </p:sp>
      <p:sp>
        <p:nvSpPr>
          <p:cNvPr id="8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11</a:t>
            </a:r>
          </a:p>
        </p:txBody>
      </p:sp>
      <p:sp>
        <p:nvSpPr>
          <p:cNvPr id="84" name="Oval 8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12</a:t>
            </a:r>
          </a:p>
        </p:txBody>
      </p:sp>
      <p:sp>
        <p:nvSpPr>
          <p:cNvPr id="8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13</a:t>
            </a:r>
          </a:p>
        </p:txBody>
      </p:sp>
      <p:sp>
        <p:nvSpPr>
          <p:cNvPr id="86" name="Oval 8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14</a:t>
            </a:r>
          </a:p>
        </p:txBody>
      </p:sp>
      <p:sp>
        <p:nvSpPr>
          <p:cNvPr id="8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15</a:t>
            </a:r>
          </a:p>
        </p:txBody>
      </p:sp>
      <p:sp>
        <p:nvSpPr>
          <p:cNvPr id="8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16</a:t>
            </a:r>
          </a:p>
        </p:txBody>
      </p:sp>
      <p:sp>
        <p:nvSpPr>
          <p:cNvPr id="8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17</a:t>
            </a:r>
          </a:p>
        </p:txBody>
      </p:sp>
      <p:sp>
        <p:nvSpPr>
          <p:cNvPr id="9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18</a:t>
            </a:r>
          </a:p>
        </p:txBody>
      </p:sp>
      <p:sp>
        <p:nvSpPr>
          <p:cNvPr id="9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19</a:t>
            </a:r>
          </a:p>
        </p:txBody>
      </p:sp>
      <p:sp>
        <p:nvSpPr>
          <p:cNvPr id="9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20</a:t>
            </a:r>
          </a:p>
        </p:txBody>
      </p:sp>
      <p:sp>
        <p:nvSpPr>
          <p:cNvPr id="9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21</a:t>
            </a:r>
          </a:p>
        </p:txBody>
      </p:sp>
      <p:sp>
        <p:nvSpPr>
          <p:cNvPr id="9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22</a:t>
            </a:r>
          </a:p>
        </p:txBody>
      </p:sp>
      <p:sp>
        <p:nvSpPr>
          <p:cNvPr id="9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23</a:t>
            </a:r>
          </a:p>
        </p:txBody>
      </p:sp>
      <p:sp>
        <p:nvSpPr>
          <p:cNvPr id="9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24</a:t>
            </a:r>
          </a:p>
        </p:txBody>
      </p:sp>
      <p:sp>
        <p:nvSpPr>
          <p:cNvPr id="9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25</a:t>
            </a:r>
          </a:p>
        </p:txBody>
      </p:sp>
      <p:sp>
        <p:nvSpPr>
          <p:cNvPr id="9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26</a:t>
            </a:r>
          </a:p>
        </p:txBody>
      </p:sp>
      <p:sp>
        <p:nvSpPr>
          <p:cNvPr id="9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27</a:t>
            </a:r>
          </a:p>
        </p:txBody>
      </p:sp>
      <p:sp>
        <p:nvSpPr>
          <p:cNvPr id="10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28</a:t>
            </a:r>
          </a:p>
        </p:txBody>
      </p:sp>
      <p:sp>
        <p:nvSpPr>
          <p:cNvPr id="10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29</a:t>
            </a:r>
          </a:p>
        </p:txBody>
      </p:sp>
      <p:sp>
        <p:nvSpPr>
          <p:cNvPr id="10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30</a:t>
            </a:r>
          </a:p>
        </p:txBody>
      </p:sp>
      <p:sp>
        <p:nvSpPr>
          <p:cNvPr id="10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31</a:t>
            </a:r>
            <a:endParaRPr lang="en-GB" sz="4400" dirty="0"/>
          </a:p>
        </p:txBody>
      </p:sp>
      <p:sp>
        <p:nvSpPr>
          <p:cNvPr id="10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32</a:t>
            </a:r>
            <a:endParaRPr lang="en-GB" sz="4400" dirty="0"/>
          </a:p>
        </p:txBody>
      </p:sp>
      <p:sp>
        <p:nvSpPr>
          <p:cNvPr id="10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33</a:t>
            </a:r>
            <a:endParaRPr lang="en-GB" sz="4400" dirty="0"/>
          </a:p>
        </p:txBody>
      </p:sp>
      <p:sp>
        <p:nvSpPr>
          <p:cNvPr id="10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34</a:t>
            </a:r>
            <a:endParaRPr lang="en-GB" sz="4400" dirty="0"/>
          </a:p>
        </p:txBody>
      </p:sp>
      <p:sp>
        <p:nvSpPr>
          <p:cNvPr id="10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35</a:t>
            </a:r>
            <a:endParaRPr lang="en-GB" sz="4400" dirty="0"/>
          </a:p>
        </p:txBody>
      </p:sp>
      <p:sp>
        <p:nvSpPr>
          <p:cNvPr id="10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36</a:t>
            </a:r>
            <a:endParaRPr lang="en-GB" sz="4400" dirty="0"/>
          </a:p>
        </p:txBody>
      </p:sp>
      <p:sp>
        <p:nvSpPr>
          <p:cNvPr id="10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37</a:t>
            </a:r>
            <a:endParaRPr lang="en-GB" sz="4400" dirty="0"/>
          </a:p>
        </p:txBody>
      </p:sp>
      <p:sp>
        <p:nvSpPr>
          <p:cNvPr id="11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38</a:t>
            </a:r>
            <a:endParaRPr lang="en-GB" sz="4400" dirty="0"/>
          </a:p>
        </p:txBody>
      </p:sp>
      <p:sp>
        <p:nvSpPr>
          <p:cNvPr id="11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39</a:t>
            </a:r>
            <a:endParaRPr lang="en-GB" sz="4400" dirty="0"/>
          </a:p>
        </p:txBody>
      </p:sp>
      <p:sp>
        <p:nvSpPr>
          <p:cNvPr id="11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40</a:t>
            </a:r>
            <a:endParaRPr lang="en-GB" sz="4400" dirty="0"/>
          </a:p>
        </p:txBody>
      </p:sp>
      <p:sp>
        <p:nvSpPr>
          <p:cNvPr id="11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41</a:t>
            </a:r>
            <a:endParaRPr lang="en-GB" sz="4400" dirty="0"/>
          </a:p>
        </p:txBody>
      </p:sp>
      <p:sp>
        <p:nvSpPr>
          <p:cNvPr id="114" name="Oval 2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42</a:t>
            </a:r>
            <a:endParaRPr lang="en-GB" sz="4400" dirty="0"/>
          </a:p>
        </p:txBody>
      </p:sp>
      <p:sp>
        <p:nvSpPr>
          <p:cNvPr id="11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43</a:t>
            </a:r>
            <a:endParaRPr lang="en-GB" sz="4400" dirty="0"/>
          </a:p>
        </p:txBody>
      </p:sp>
      <p:sp>
        <p:nvSpPr>
          <p:cNvPr id="116" name="Oval 1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44</a:t>
            </a:r>
            <a:endParaRPr lang="en-GB" sz="4400" dirty="0"/>
          </a:p>
        </p:txBody>
      </p:sp>
      <p:sp>
        <p:nvSpPr>
          <p:cNvPr id="11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45</a:t>
            </a:r>
            <a:endParaRPr lang="en-GB" sz="4400" dirty="0"/>
          </a:p>
        </p:txBody>
      </p:sp>
      <p:sp>
        <p:nvSpPr>
          <p:cNvPr id="11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46</a:t>
            </a:r>
            <a:endParaRPr lang="en-GB" sz="4400" dirty="0"/>
          </a:p>
        </p:txBody>
      </p:sp>
      <p:sp>
        <p:nvSpPr>
          <p:cNvPr id="11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47</a:t>
            </a:r>
            <a:endParaRPr lang="en-GB" sz="4400" dirty="0"/>
          </a:p>
        </p:txBody>
      </p:sp>
      <p:sp>
        <p:nvSpPr>
          <p:cNvPr id="12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48</a:t>
            </a:r>
            <a:endParaRPr lang="en-GB" sz="4400" dirty="0"/>
          </a:p>
        </p:txBody>
      </p:sp>
      <p:sp>
        <p:nvSpPr>
          <p:cNvPr id="12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49</a:t>
            </a:r>
            <a:endParaRPr lang="en-GB" sz="4400" dirty="0"/>
          </a:p>
        </p:txBody>
      </p:sp>
      <p:sp>
        <p:nvSpPr>
          <p:cNvPr id="12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50</a:t>
            </a:r>
            <a:endParaRPr lang="en-GB" sz="4400" dirty="0"/>
          </a:p>
        </p:txBody>
      </p:sp>
      <p:sp>
        <p:nvSpPr>
          <p:cNvPr id="12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51</a:t>
            </a:r>
            <a:endParaRPr lang="en-GB" sz="4400" dirty="0"/>
          </a:p>
        </p:txBody>
      </p:sp>
      <p:sp>
        <p:nvSpPr>
          <p:cNvPr id="12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52</a:t>
            </a:r>
            <a:endParaRPr lang="en-GB" sz="4400" dirty="0"/>
          </a:p>
        </p:txBody>
      </p:sp>
      <p:sp>
        <p:nvSpPr>
          <p:cNvPr id="12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53</a:t>
            </a:r>
            <a:endParaRPr lang="en-GB" sz="4400" dirty="0"/>
          </a:p>
        </p:txBody>
      </p:sp>
      <p:sp>
        <p:nvSpPr>
          <p:cNvPr id="12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54</a:t>
            </a:r>
            <a:endParaRPr lang="en-GB" sz="4400" dirty="0"/>
          </a:p>
        </p:txBody>
      </p:sp>
      <p:sp>
        <p:nvSpPr>
          <p:cNvPr id="12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55</a:t>
            </a:r>
            <a:endParaRPr lang="en-GB" sz="4400" dirty="0"/>
          </a:p>
        </p:txBody>
      </p:sp>
      <p:sp>
        <p:nvSpPr>
          <p:cNvPr id="12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56</a:t>
            </a:r>
            <a:endParaRPr lang="en-GB" sz="4400" dirty="0"/>
          </a:p>
        </p:txBody>
      </p:sp>
      <p:sp>
        <p:nvSpPr>
          <p:cNvPr id="12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57</a:t>
            </a:r>
            <a:endParaRPr lang="en-GB" sz="4400" dirty="0"/>
          </a:p>
        </p:txBody>
      </p:sp>
      <p:sp>
        <p:nvSpPr>
          <p:cNvPr id="13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58</a:t>
            </a:r>
            <a:endParaRPr lang="en-GB" sz="4400" dirty="0"/>
          </a:p>
        </p:txBody>
      </p:sp>
      <p:sp>
        <p:nvSpPr>
          <p:cNvPr id="13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59</a:t>
            </a:r>
            <a:endParaRPr lang="en-GB" sz="4400" dirty="0"/>
          </a:p>
        </p:txBody>
      </p:sp>
      <p:sp>
        <p:nvSpPr>
          <p:cNvPr id="13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60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27794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7047" fill="hold"/>
                                        <p:tgtEl>
                                          <p:spTgt spid="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audio>
              <p:cMediaNode showWhenStopped="0">
                <p:cTn id="18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"/>
                </p:tgtEl>
              </p:cMediaNode>
            </p:audio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0"/>
            <a:ext cx="9917112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2400" b="1" dirty="0" smtClean="0"/>
              <a:t>Q4</a:t>
            </a:r>
            <a:r>
              <a:rPr lang="en-SG" sz="2400" dirty="0" smtClean="0"/>
              <a:t>: </a:t>
            </a:r>
            <a:r>
              <a:rPr lang="en-GB" sz="2400" dirty="0"/>
              <a:t>A nucleus has a mass number A, atomic number Z and a binding energy B. The mass of the neutron and proton are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n</a:t>
            </a:r>
            <a:r>
              <a:rPr lang="en-GB" sz="2400" dirty="0"/>
              <a:t> and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dirty="0"/>
              <a:t> respectively and </a:t>
            </a:r>
            <a:r>
              <a:rPr lang="en-GB" sz="2400" i="1" dirty="0"/>
              <a:t>c</a:t>
            </a:r>
            <a:r>
              <a:rPr lang="en-GB" sz="2400" dirty="0"/>
              <a:t> is the speed of light.</a:t>
            </a:r>
            <a:endParaRPr lang="en-SG" sz="2400" dirty="0"/>
          </a:p>
          <a:p>
            <a:pPr marL="0" indent="0">
              <a:buNone/>
            </a:pPr>
            <a:r>
              <a:rPr lang="en-GB" sz="2400" dirty="0"/>
              <a:t> </a:t>
            </a:r>
            <a:endParaRPr lang="en-SG" sz="2400" dirty="0"/>
          </a:p>
          <a:p>
            <a:pPr marL="0" indent="0">
              <a:buNone/>
            </a:pPr>
            <a:r>
              <a:rPr lang="en-GB" sz="2400" dirty="0"/>
              <a:t>Which of the following expression correctly represents the mass of the nucleus?</a:t>
            </a:r>
            <a:endParaRPr lang="en-SG" sz="2400" dirty="0"/>
          </a:p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r>
              <a:rPr lang="en-GB" sz="2400" dirty="0"/>
              <a:t> </a:t>
            </a:r>
            <a:endParaRPr lang="en-SG" sz="2400" dirty="0"/>
          </a:p>
          <a:p>
            <a:endParaRPr lang="en-SG" sz="2400" dirty="0"/>
          </a:p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endParaRPr lang="en-SG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87500" y="2948219"/>
            <a:ext cx="1033235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</a:t>
            </a:r>
            <a:r>
              <a:rPr lang="en-GB" sz="2400" dirty="0"/>
              <a:t>     (A – Z)</a:t>
            </a:r>
            <a:r>
              <a:rPr lang="en-GB" sz="2400" i="1" dirty="0" err="1"/>
              <a:t>m</a:t>
            </a:r>
            <a:r>
              <a:rPr lang="en-GB" sz="2400" baseline="-25000" dirty="0" err="1"/>
              <a:t>n</a:t>
            </a:r>
            <a:r>
              <a:rPr lang="en-GB" sz="2400" dirty="0"/>
              <a:t> + </a:t>
            </a:r>
            <a:r>
              <a:rPr lang="en-GB" sz="2400" dirty="0" err="1"/>
              <a:t>Z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i="1" dirty="0"/>
              <a:t> – B / c</a:t>
            </a:r>
            <a:r>
              <a:rPr lang="en-GB" sz="2400" baseline="30000" dirty="0"/>
              <a:t> 2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B     </a:t>
            </a:r>
            <a:r>
              <a:rPr lang="en-GB" sz="2400" dirty="0"/>
              <a:t>(A - Z)</a:t>
            </a:r>
            <a:r>
              <a:rPr lang="en-GB" sz="2400" i="1" dirty="0" err="1"/>
              <a:t>m</a:t>
            </a:r>
            <a:r>
              <a:rPr lang="en-GB" sz="2400" baseline="-25000" dirty="0" err="1"/>
              <a:t>n</a:t>
            </a:r>
            <a:r>
              <a:rPr lang="en-GB" sz="2400" dirty="0"/>
              <a:t> + </a:t>
            </a:r>
            <a:r>
              <a:rPr lang="en-GB" sz="2400" dirty="0" err="1"/>
              <a:t>Z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i="1" dirty="0"/>
              <a:t> + B / c</a:t>
            </a:r>
            <a:r>
              <a:rPr lang="en-GB" sz="2400" baseline="30000" dirty="0"/>
              <a:t> 2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C</a:t>
            </a:r>
            <a:r>
              <a:rPr lang="en-GB" sz="2400" dirty="0"/>
              <a:t>     </a:t>
            </a:r>
            <a:r>
              <a:rPr lang="en-GB" sz="2400" dirty="0" err="1"/>
              <a:t>A</a:t>
            </a:r>
            <a:r>
              <a:rPr lang="en-GB" sz="2400" i="1" dirty="0" err="1"/>
              <a:t>m</a:t>
            </a:r>
            <a:r>
              <a:rPr lang="en-GB" sz="2400" baseline="-25000" dirty="0" err="1"/>
              <a:t>n</a:t>
            </a:r>
            <a:r>
              <a:rPr lang="en-GB" sz="2400" dirty="0"/>
              <a:t> + </a:t>
            </a:r>
            <a:r>
              <a:rPr lang="en-GB" sz="2400" dirty="0" err="1"/>
              <a:t>Z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i="1" dirty="0"/>
              <a:t> – B / c</a:t>
            </a:r>
            <a:r>
              <a:rPr lang="en-GB" sz="2400" baseline="30000" dirty="0"/>
              <a:t> 2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D</a:t>
            </a:r>
            <a:r>
              <a:rPr lang="en-GB" sz="2400" dirty="0"/>
              <a:t>     </a:t>
            </a:r>
            <a:r>
              <a:rPr lang="en-GB" sz="2400" dirty="0" err="1"/>
              <a:t>A</a:t>
            </a:r>
            <a:r>
              <a:rPr lang="en-GB" sz="2400" i="1" dirty="0" err="1"/>
              <a:t>m</a:t>
            </a:r>
            <a:r>
              <a:rPr lang="en-GB" sz="2400" baseline="-25000" dirty="0" err="1"/>
              <a:t>n</a:t>
            </a:r>
            <a:r>
              <a:rPr lang="en-GB" sz="2400" dirty="0"/>
              <a:t> + </a:t>
            </a:r>
            <a:r>
              <a:rPr lang="en-GB" sz="2400" dirty="0" err="1"/>
              <a:t>Z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i="1" dirty="0"/>
              <a:t> + B / c</a:t>
            </a:r>
            <a:r>
              <a:rPr lang="en-GB" sz="2400" baseline="30000" dirty="0"/>
              <a:t> 2</a:t>
            </a:r>
            <a:endParaRPr lang="en-SG" sz="2400" dirty="0"/>
          </a:p>
          <a:p>
            <a:endParaRPr lang="en-SG" dirty="0"/>
          </a:p>
        </p:txBody>
      </p:sp>
      <p:pic>
        <p:nvPicPr>
          <p:cNvPr id="71" name="MS900388269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672863" y="593407"/>
            <a:ext cx="144016" cy="144016"/>
          </a:xfrm>
          <a:prstGeom prst="rect">
            <a:avLst/>
          </a:prstGeom>
        </p:spPr>
      </p:pic>
      <p:sp>
        <p:nvSpPr>
          <p:cNvPr id="72" name="Oval 3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End</a:t>
            </a:r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</a:t>
            </a:r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</a:t>
            </a:r>
          </a:p>
        </p:txBody>
      </p:sp>
      <p:sp>
        <p:nvSpPr>
          <p:cNvPr id="7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</a:t>
            </a:r>
          </a:p>
        </p:txBody>
      </p:sp>
      <p:sp>
        <p:nvSpPr>
          <p:cNvPr id="7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4</a:t>
            </a:r>
          </a:p>
        </p:txBody>
      </p:sp>
      <p:sp>
        <p:nvSpPr>
          <p:cNvPr id="7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5</a:t>
            </a:r>
          </a:p>
        </p:txBody>
      </p:sp>
      <p:sp>
        <p:nvSpPr>
          <p:cNvPr id="7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6</a:t>
            </a:r>
          </a:p>
        </p:txBody>
      </p:sp>
      <p:sp>
        <p:nvSpPr>
          <p:cNvPr id="7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7</a:t>
            </a:r>
          </a:p>
        </p:txBody>
      </p:sp>
      <p:sp>
        <p:nvSpPr>
          <p:cNvPr id="8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8</a:t>
            </a:r>
          </a:p>
        </p:txBody>
      </p:sp>
      <p:sp>
        <p:nvSpPr>
          <p:cNvPr id="8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9</a:t>
            </a:r>
          </a:p>
        </p:txBody>
      </p:sp>
      <p:sp>
        <p:nvSpPr>
          <p:cNvPr id="8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10</a:t>
            </a:r>
          </a:p>
        </p:txBody>
      </p:sp>
      <p:sp>
        <p:nvSpPr>
          <p:cNvPr id="8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11</a:t>
            </a:r>
          </a:p>
        </p:txBody>
      </p:sp>
      <p:sp>
        <p:nvSpPr>
          <p:cNvPr id="84" name="Oval 8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12</a:t>
            </a:r>
          </a:p>
        </p:txBody>
      </p:sp>
      <p:sp>
        <p:nvSpPr>
          <p:cNvPr id="8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13</a:t>
            </a:r>
          </a:p>
        </p:txBody>
      </p:sp>
      <p:sp>
        <p:nvSpPr>
          <p:cNvPr id="86" name="Oval 8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14</a:t>
            </a:r>
          </a:p>
        </p:txBody>
      </p:sp>
      <p:sp>
        <p:nvSpPr>
          <p:cNvPr id="8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15</a:t>
            </a:r>
          </a:p>
        </p:txBody>
      </p:sp>
      <p:sp>
        <p:nvSpPr>
          <p:cNvPr id="8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16</a:t>
            </a:r>
          </a:p>
        </p:txBody>
      </p:sp>
      <p:sp>
        <p:nvSpPr>
          <p:cNvPr id="8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17</a:t>
            </a:r>
          </a:p>
        </p:txBody>
      </p:sp>
      <p:sp>
        <p:nvSpPr>
          <p:cNvPr id="9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18</a:t>
            </a:r>
          </a:p>
        </p:txBody>
      </p:sp>
      <p:sp>
        <p:nvSpPr>
          <p:cNvPr id="9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19</a:t>
            </a:r>
          </a:p>
        </p:txBody>
      </p:sp>
      <p:sp>
        <p:nvSpPr>
          <p:cNvPr id="9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20</a:t>
            </a:r>
          </a:p>
        </p:txBody>
      </p:sp>
      <p:sp>
        <p:nvSpPr>
          <p:cNvPr id="9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21</a:t>
            </a:r>
          </a:p>
        </p:txBody>
      </p:sp>
      <p:sp>
        <p:nvSpPr>
          <p:cNvPr id="9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22</a:t>
            </a:r>
          </a:p>
        </p:txBody>
      </p:sp>
      <p:sp>
        <p:nvSpPr>
          <p:cNvPr id="9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23</a:t>
            </a:r>
          </a:p>
        </p:txBody>
      </p:sp>
      <p:sp>
        <p:nvSpPr>
          <p:cNvPr id="9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24</a:t>
            </a:r>
          </a:p>
        </p:txBody>
      </p:sp>
      <p:sp>
        <p:nvSpPr>
          <p:cNvPr id="9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25</a:t>
            </a:r>
          </a:p>
        </p:txBody>
      </p:sp>
      <p:sp>
        <p:nvSpPr>
          <p:cNvPr id="9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26</a:t>
            </a:r>
          </a:p>
        </p:txBody>
      </p:sp>
      <p:sp>
        <p:nvSpPr>
          <p:cNvPr id="9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27</a:t>
            </a:r>
          </a:p>
        </p:txBody>
      </p:sp>
      <p:sp>
        <p:nvSpPr>
          <p:cNvPr id="10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28</a:t>
            </a:r>
          </a:p>
        </p:txBody>
      </p:sp>
      <p:sp>
        <p:nvSpPr>
          <p:cNvPr id="10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29</a:t>
            </a:r>
          </a:p>
        </p:txBody>
      </p:sp>
      <p:sp>
        <p:nvSpPr>
          <p:cNvPr id="10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30</a:t>
            </a:r>
          </a:p>
        </p:txBody>
      </p:sp>
      <p:sp>
        <p:nvSpPr>
          <p:cNvPr id="10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31</a:t>
            </a:r>
            <a:endParaRPr lang="en-GB" sz="4400" dirty="0"/>
          </a:p>
        </p:txBody>
      </p:sp>
      <p:sp>
        <p:nvSpPr>
          <p:cNvPr id="10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32</a:t>
            </a:r>
            <a:endParaRPr lang="en-GB" sz="4400" dirty="0"/>
          </a:p>
        </p:txBody>
      </p:sp>
      <p:sp>
        <p:nvSpPr>
          <p:cNvPr id="10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33</a:t>
            </a:r>
            <a:endParaRPr lang="en-GB" sz="4400" dirty="0"/>
          </a:p>
        </p:txBody>
      </p:sp>
      <p:sp>
        <p:nvSpPr>
          <p:cNvPr id="10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34</a:t>
            </a:r>
            <a:endParaRPr lang="en-GB" sz="4400" dirty="0"/>
          </a:p>
        </p:txBody>
      </p:sp>
      <p:sp>
        <p:nvSpPr>
          <p:cNvPr id="10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35</a:t>
            </a:r>
            <a:endParaRPr lang="en-GB" sz="4400" dirty="0"/>
          </a:p>
        </p:txBody>
      </p:sp>
      <p:sp>
        <p:nvSpPr>
          <p:cNvPr id="10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36</a:t>
            </a:r>
            <a:endParaRPr lang="en-GB" sz="4400" dirty="0"/>
          </a:p>
        </p:txBody>
      </p:sp>
      <p:sp>
        <p:nvSpPr>
          <p:cNvPr id="10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37</a:t>
            </a:r>
            <a:endParaRPr lang="en-GB" sz="4400" dirty="0"/>
          </a:p>
        </p:txBody>
      </p:sp>
      <p:sp>
        <p:nvSpPr>
          <p:cNvPr id="11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38</a:t>
            </a:r>
            <a:endParaRPr lang="en-GB" sz="4400" dirty="0"/>
          </a:p>
        </p:txBody>
      </p:sp>
      <p:sp>
        <p:nvSpPr>
          <p:cNvPr id="11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39</a:t>
            </a:r>
            <a:endParaRPr lang="en-GB" sz="4400" dirty="0"/>
          </a:p>
        </p:txBody>
      </p:sp>
      <p:sp>
        <p:nvSpPr>
          <p:cNvPr id="11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40</a:t>
            </a:r>
            <a:endParaRPr lang="en-GB" sz="4400" dirty="0"/>
          </a:p>
        </p:txBody>
      </p:sp>
      <p:sp>
        <p:nvSpPr>
          <p:cNvPr id="11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41</a:t>
            </a:r>
            <a:endParaRPr lang="en-GB" sz="4400" dirty="0"/>
          </a:p>
        </p:txBody>
      </p:sp>
      <p:sp>
        <p:nvSpPr>
          <p:cNvPr id="114" name="Oval 2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42</a:t>
            </a:r>
            <a:endParaRPr lang="en-GB" sz="4400" dirty="0"/>
          </a:p>
        </p:txBody>
      </p:sp>
      <p:sp>
        <p:nvSpPr>
          <p:cNvPr id="11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43</a:t>
            </a:r>
            <a:endParaRPr lang="en-GB" sz="4400" dirty="0"/>
          </a:p>
        </p:txBody>
      </p:sp>
      <p:sp>
        <p:nvSpPr>
          <p:cNvPr id="116" name="Oval 1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44</a:t>
            </a:r>
            <a:endParaRPr lang="en-GB" sz="4400" dirty="0"/>
          </a:p>
        </p:txBody>
      </p:sp>
      <p:sp>
        <p:nvSpPr>
          <p:cNvPr id="11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45</a:t>
            </a:r>
            <a:endParaRPr lang="en-GB" sz="4400" dirty="0"/>
          </a:p>
        </p:txBody>
      </p:sp>
      <p:sp>
        <p:nvSpPr>
          <p:cNvPr id="11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46</a:t>
            </a:r>
            <a:endParaRPr lang="en-GB" sz="4400" dirty="0"/>
          </a:p>
        </p:txBody>
      </p:sp>
      <p:sp>
        <p:nvSpPr>
          <p:cNvPr id="11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47</a:t>
            </a:r>
            <a:endParaRPr lang="en-GB" sz="4400" dirty="0"/>
          </a:p>
        </p:txBody>
      </p:sp>
      <p:sp>
        <p:nvSpPr>
          <p:cNvPr id="12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48</a:t>
            </a:r>
            <a:endParaRPr lang="en-GB" sz="4400" dirty="0"/>
          </a:p>
        </p:txBody>
      </p:sp>
      <p:sp>
        <p:nvSpPr>
          <p:cNvPr id="12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49</a:t>
            </a:r>
            <a:endParaRPr lang="en-GB" sz="4400" dirty="0"/>
          </a:p>
        </p:txBody>
      </p:sp>
      <p:sp>
        <p:nvSpPr>
          <p:cNvPr id="12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50</a:t>
            </a:r>
            <a:endParaRPr lang="en-GB" sz="4400" dirty="0"/>
          </a:p>
        </p:txBody>
      </p:sp>
      <p:sp>
        <p:nvSpPr>
          <p:cNvPr id="12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51</a:t>
            </a:r>
            <a:endParaRPr lang="en-GB" sz="4400" dirty="0"/>
          </a:p>
        </p:txBody>
      </p:sp>
      <p:sp>
        <p:nvSpPr>
          <p:cNvPr id="12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52</a:t>
            </a:r>
            <a:endParaRPr lang="en-GB" sz="4400" dirty="0"/>
          </a:p>
        </p:txBody>
      </p:sp>
      <p:sp>
        <p:nvSpPr>
          <p:cNvPr id="12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53</a:t>
            </a:r>
            <a:endParaRPr lang="en-GB" sz="4400" dirty="0"/>
          </a:p>
        </p:txBody>
      </p:sp>
      <p:sp>
        <p:nvSpPr>
          <p:cNvPr id="12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54</a:t>
            </a:r>
            <a:endParaRPr lang="en-GB" sz="4400" dirty="0"/>
          </a:p>
        </p:txBody>
      </p:sp>
      <p:sp>
        <p:nvSpPr>
          <p:cNvPr id="12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55</a:t>
            </a:r>
            <a:endParaRPr lang="en-GB" sz="4400" dirty="0"/>
          </a:p>
        </p:txBody>
      </p:sp>
      <p:sp>
        <p:nvSpPr>
          <p:cNvPr id="12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56</a:t>
            </a:r>
            <a:endParaRPr lang="en-GB" sz="4400" dirty="0"/>
          </a:p>
        </p:txBody>
      </p:sp>
      <p:sp>
        <p:nvSpPr>
          <p:cNvPr id="12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57</a:t>
            </a:r>
            <a:endParaRPr lang="en-GB" sz="4400" dirty="0"/>
          </a:p>
        </p:txBody>
      </p:sp>
      <p:sp>
        <p:nvSpPr>
          <p:cNvPr id="13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58</a:t>
            </a:r>
            <a:endParaRPr lang="en-GB" sz="4400" dirty="0"/>
          </a:p>
        </p:txBody>
      </p:sp>
      <p:sp>
        <p:nvSpPr>
          <p:cNvPr id="13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59</a:t>
            </a:r>
            <a:endParaRPr lang="en-GB" sz="4400" dirty="0"/>
          </a:p>
        </p:txBody>
      </p:sp>
      <p:sp>
        <p:nvSpPr>
          <p:cNvPr id="13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60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64928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7047" fill="hold"/>
                                        <p:tgtEl>
                                          <p:spTgt spid="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audio>
              <p:cMediaNode showWhenStopped="0">
                <p:cTn id="18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"/>
                </p:tgtEl>
              </p:cMediaNode>
            </p:audio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87500" y="0"/>
                <a:ext cx="9917112" cy="6858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SG" sz="2400" b="1" dirty="0" smtClean="0"/>
                  <a:t>Q5</a:t>
                </a:r>
                <a:r>
                  <a:rPr lang="en-SG" sz="2400" dirty="0" smtClean="0"/>
                  <a:t>: </a:t>
                </a:r>
                <a:r>
                  <a:rPr lang="en-GB" sz="2400" dirty="0"/>
                  <a:t>A nuclide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SG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𝑋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sPre>
                  </m:oMath>
                </a14:m>
                <a:r>
                  <a:rPr lang="en-GB" sz="2400" dirty="0"/>
                  <a:t> has  a mass M. The mass of the neutron and proton are </a:t>
                </a:r>
                <a:r>
                  <a:rPr lang="en-GB" sz="2400" i="1" dirty="0" err="1"/>
                  <a:t>m</a:t>
                </a:r>
                <a:r>
                  <a:rPr lang="en-GB" sz="2400" baseline="-25000" dirty="0" err="1"/>
                  <a:t>n</a:t>
                </a:r>
                <a:r>
                  <a:rPr lang="en-GB" sz="2400" dirty="0"/>
                  <a:t> and </a:t>
                </a:r>
                <a:r>
                  <a:rPr lang="en-GB" sz="2400" i="1" dirty="0" err="1"/>
                  <a:t>m</a:t>
                </a:r>
                <a:r>
                  <a:rPr lang="en-GB" sz="2400" baseline="-25000" dirty="0" err="1"/>
                  <a:t>p</a:t>
                </a:r>
                <a:r>
                  <a:rPr lang="en-GB" sz="2400" dirty="0"/>
                  <a:t> respectively and </a:t>
                </a:r>
                <a:r>
                  <a:rPr lang="en-GB" sz="2400" i="1" dirty="0"/>
                  <a:t>c</a:t>
                </a:r>
                <a:r>
                  <a:rPr lang="en-GB" sz="2400" dirty="0"/>
                  <a:t> is the speed of light.</a:t>
                </a:r>
                <a:endParaRPr lang="en-SG" sz="2400" dirty="0"/>
              </a:p>
              <a:p>
                <a:pPr marL="0" indent="0">
                  <a:buNone/>
                </a:pPr>
                <a:r>
                  <a:rPr lang="en-GB" sz="2400" dirty="0"/>
                  <a:t> </a:t>
                </a:r>
                <a:endParaRPr lang="en-SG" sz="2400" dirty="0"/>
              </a:p>
              <a:p>
                <a:pPr marL="0" indent="0">
                  <a:buNone/>
                </a:pPr>
                <a:r>
                  <a:rPr lang="en-GB" sz="2400" dirty="0"/>
                  <a:t>What is the binding energy per nucleon of the nuclide?</a:t>
                </a:r>
                <a:endParaRPr lang="en-SG" sz="2400" dirty="0"/>
              </a:p>
              <a:p>
                <a:pPr marL="0" indent="0">
                  <a:buNone/>
                </a:pPr>
                <a:endParaRPr lang="en-SG" sz="2400" dirty="0"/>
              </a:p>
              <a:p>
                <a:pPr marL="0" indent="0">
                  <a:buNone/>
                </a:pPr>
                <a:r>
                  <a:rPr lang="en-GB" sz="2400" dirty="0"/>
                  <a:t> </a:t>
                </a:r>
                <a:endParaRPr lang="en-SG" sz="2400" dirty="0"/>
              </a:p>
              <a:p>
                <a:endParaRPr lang="en-SG" sz="2400" dirty="0"/>
              </a:p>
              <a:p>
                <a:pPr marL="0" indent="0">
                  <a:buNone/>
                </a:pPr>
                <a:endParaRPr lang="en-SG" sz="2400" dirty="0"/>
              </a:p>
              <a:p>
                <a:pPr marL="0" indent="0">
                  <a:buNone/>
                </a:pPr>
                <a:endParaRPr lang="en-SG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87500" y="0"/>
                <a:ext cx="9917112" cy="6858000"/>
              </a:xfrm>
              <a:blipFill rotWithShape="0">
                <a:blip r:embed="rId4"/>
                <a:stretch>
                  <a:fillRect l="-922" t="-267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587501" y="2948219"/>
            <a:ext cx="23803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</a:t>
            </a:r>
            <a:r>
              <a:rPr lang="en-GB" sz="2400" dirty="0" smtClean="0"/>
              <a:t>     </a:t>
            </a:r>
            <a:r>
              <a:rPr lang="en-GB" sz="2400" b="1" dirty="0" smtClean="0"/>
              <a:t> </a:t>
            </a:r>
            <a:endParaRPr lang="en-SG" sz="2400" dirty="0" smtClean="0"/>
          </a:p>
          <a:p>
            <a:endParaRPr lang="en-GB" sz="2400" b="1" dirty="0" smtClean="0"/>
          </a:p>
          <a:p>
            <a:r>
              <a:rPr lang="en-GB" sz="2400" b="1" dirty="0" smtClean="0"/>
              <a:t>B      </a:t>
            </a:r>
            <a:endParaRPr lang="en-SG" sz="2400" dirty="0" smtClean="0"/>
          </a:p>
          <a:p>
            <a:endParaRPr lang="en-GB" sz="2400" b="1" dirty="0" smtClean="0"/>
          </a:p>
          <a:p>
            <a:r>
              <a:rPr lang="en-GB" sz="2400" b="1" dirty="0" smtClean="0"/>
              <a:t>C</a:t>
            </a:r>
            <a:r>
              <a:rPr lang="en-GB" sz="2400" dirty="0" smtClean="0"/>
              <a:t>     </a:t>
            </a:r>
            <a:r>
              <a:rPr lang="en-GB" sz="2400" b="1" dirty="0" smtClean="0"/>
              <a:t> </a:t>
            </a:r>
            <a:endParaRPr lang="en-SG" sz="2400" dirty="0" smtClean="0"/>
          </a:p>
          <a:p>
            <a:endParaRPr lang="en-GB" sz="2400" b="1" dirty="0" smtClean="0"/>
          </a:p>
          <a:p>
            <a:r>
              <a:rPr lang="en-GB" sz="2400" b="1" dirty="0" smtClean="0"/>
              <a:t>D</a:t>
            </a:r>
            <a:endParaRPr lang="en-S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283" y="2752276"/>
            <a:ext cx="2844573" cy="7678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780" y="3634434"/>
            <a:ext cx="2879819" cy="6109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282" y="4289386"/>
            <a:ext cx="2844574" cy="6937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282" y="5104504"/>
            <a:ext cx="2647230" cy="717314"/>
          </a:xfrm>
          <a:prstGeom prst="rect">
            <a:avLst/>
          </a:prstGeom>
        </p:spPr>
      </p:pic>
      <p:pic>
        <p:nvPicPr>
          <p:cNvPr id="71" name="MS900388269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672863" y="593407"/>
            <a:ext cx="144016" cy="144016"/>
          </a:xfrm>
          <a:prstGeom prst="rect">
            <a:avLst/>
          </a:prstGeom>
        </p:spPr>
      </p:pic>
      <p:sp>
        <p:nvSpPr>
          <p:cNvPr id="72" name="Oval 3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End</a:t>
            </a:r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</a:t>
            </a:r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</a:t>
            </a:r>
          </a:p>
        </p:txBody>
      </p:sp>
      <p:sp>
        <p:nvSpPr>
          <p:cNvPr id="7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</a:t>
            </a:r>
          </a:p>
        </p:txBody>
      </p:sp>
      <p:sp>
        <p:nvSpPr>
          <p:cNvPr id="7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4</a:t>
            </a:r>
          </a:p>
        </p:txBody>
      </p:sp>
      <p:sp>
        <p:nvSpPr>
          <p:cNvPr id="7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5</a:t>
            </a:r>
          </a:p>
        </p:txBody>
      </p:sp>
      <p:sp>
        <p:nvSpPr>
          <p:cNvPr id="7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6</a:t>
            </a:r>
          </a:p>
        </p:txBody>
      </p:sp>
      <p:sp>
        <p:nvSpPr>
          <p:cNvPr id="7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7</a:t>
            </a:r>
          </a:p>
        </p:txBody>
      </p:sp>
      <p:sp>
        <p:nvSpPr>
          <p:cNvPr id="8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8</a:t>
            </a:r>
          </a:p>
        </p:txBody>
      </p:sp>
      <p:sp>
        <p:nvSpPr>
          <p:cNvPr id="8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9</a:t>
            </a:r>
          </a:p>
        </p:txBody>
      </p:sp>
      <p:sp>
        <p:nvSpPr>
          <p:cNvPr id="8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10</a:t>
            </a:r>
          </a:p>
        </p:txBody>
      </p:sp>
      <p:sp>
        <p:nvSpPr>
          <p:cNvPr id="8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11</a:t>
            </a:r>
          </a:p>
        </p:txBody>
      </p:sp>
      <p:sp>
        <p:nvSpPr>
          <p:cNvPr id="84" name="Oval 8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12</a:t>
            </a:r>
          </a:p>
        </p:txBody>
      </p:sp>
      <p:sp>
        <p:nvSpPr>
          <p:cNvPr id="8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13</a:t>
            </a:r>
          </a:p>
        </p:txBody>
      </p:sp>
      <p:sp>
        <p:nvSpPr>
          <p:cNvPr id="86" name="Oval 8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14</a:t>
            </a:r>
          </a:p>
        </p:txBody>
      </p:sp>
      <p:sp>
        <p:nvSpPr>
          <p:cNvPr id="8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15</a:t>
            </a:r>
          </a:p>
        </p:txBody>
      </p:sp>
      <p:sp>
        <p:nvSpPr>
          <p:cNvPr id="8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16</a:t>
            </a:r>
          </a:p>
        </p:txBody>
      </p:sp>
      <p:sp>
        <p:nvSpPr>
          <p:cNvPr id="8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17</a:t>
            </a:r>
          </a:p>
        </p:txBody>
      </p:sp>
      <p:sp>
        <p:nvSpPr>
          <p:cNvPr id="9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18</a:t>
            </a:r>
          </a:p>
        </p:txBody>
      </p:sp>
      <p:sp>
        <p:nvSpPr>
          <p:cNvPr id="9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19</a:t>
            </a:r>
          </a:p>
        </p:txBody>
      </p:sp>
      <p:sp>
        <p:nvSpPr>
          <p:cNvPr id="9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20</a:t>
            </a:r>
          </a:p>
        </p:txBody>
      </p:sp>
      <p:sp>
        <p:nvSpPr>
          <p:cNvPr id="9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21</a:t>
            </a:r>
          </a:p>
        </p:txBody>
      </p:sp>
      <p:sp>
        <p:nvSpPr>
          <p:cNvPr id="9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22</a:t>
            </a:r>
          </a:p>
        </p:txBody>
      </p:sp>
      <p:sp>
        <p:nvSpPr>
          <p:cNvPr id="9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23</a:t>
            </a:r>
          </a:p>
        </p:txBody>
      </p:sp>
      <p:sp>
        <p:nvSpPr>
          <p:cNvPr id="9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24</a:t>
            </a:r>
          </a:p>
        </p:txBody>
      </p:sp>
      <p:sp>
        <p:nvSpPr>
          <p:cNvPr id="9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25</a:t>
            </a:r>
          </a:p>
        </p:txBody>
      </p:sp>
      <p:sp>
        <p:nvSpPr>
          <p:cNvPr id="9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26</a:t>
            </a:r>
          </a:p>
        </p:txBody>
      </p:sp>
      <p:sp>
        <p:nvSpPr>
          <p:cNvPr id="9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27</a:t>
            </a:r>
          </a:p>
        </p:txBody>
      </p:sp>
      <p:sp>
        <p:nvSpPr>
          <p:cNvPr id="10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28</a:t>
            </a:r>
          </a:p>
        </p:txBody>
      </p:sp>
      <p:sp>
        <p:nvSpPr>
          <p:cNvPr id="10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29</a:t>
            </a:r>
          </a:p>
        </p:txBody>
      </p:sp>
      <p:sp>
        <p:nvSpPr>
          <p:cNvPr id="10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30</a:t>
            </a:r>
          </a:p>
        </p:txBody>
      </p:sp>
      <p:sp>
        <p:nvSpPr>
          <p:cNvPr id="10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31</a:t>
            </a:r>
            <a:endParaRPr lang="en-GB" sz="4400" dirty="0"/>
          </a:p>
        </p:txBody>
      </p:sp>
      <p:sp>
        <p:nvSpPr>
          <p:cNvPr id="10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32</a:t>
            </a:r>
            <a:endParaRPr lang="en-GB" sz="4400" dirty="0"/>
          </a:p>
        </p:txBody>
      </p:sp>
      <p:sp>
        <p:nvSpPr>
          <p:cNvPr id="10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33</a:t>
            </a:r>
            <a:endParaRPr lang="en-GB" sz="4400" dirty="0"/>
          </a:p>
        </p:txBody>
      </p:sp>
      <p:sp>
        <p:nvSpPr>
          <p:cNvPr id="10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34</a:t>
            </a:r>
            <a:endParaRPr lang="en-GB" sz="4400" dirty="0"/>
          </a:p>
        </p:txBody>
      </p:sp>
      <p:sp>
        <p:nvSpPr>
          <p:cNvPr id="10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35</a:t>
            </a:r>
            <a:endParaRPr lang="en-GB" sz="4400" dirty="0"/>
          </a:p>
        </p:txBody>
      </p:sp>
      <p:sp>
        <p:nvSpPr>
          <p:cNvPr id="10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36</a:t>
            </a:r>
            <a:endParaRPr lang="en-GB" sz="4400" dirty="0"/>
          </a:p>
        </p:txBody>
      </p:sp>
      <p:sp>
        <p:nvSpPr>
          <p:cNvPr id="10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37</a:t>
            </a:r>
            <a:endParaRPr lang="en-GB" sz="4400" dirty="0"/>
          </a:p>
        </p:txBody>
      </p:sp>
      <p:sp>
        <p:nvSpPr>
          <p:cNvPr id="11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38</a:t>
            </a:r>
            <a:endParaRPr lang="en-GB" sz="4400" dirty="0"/>
          </a:p>
        </p:txBody>
      </p:sp>
      <p:sp>
        <p:nvSpPr>
          <p:cNvPr id="11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39</a:t>
            </a:r>
            <a:endParaRPr lang="en-GB" sz="4400" dirty="0"/>
          </a:p>
        </p:txBody>
      </p:sp>
      <p:sp>
        <p:nvSpPr>
          <p:cNvPr id="11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40</a:t>
            </a:r>
            <a:endParaRPr lang="en-GB" sz="4400" dirty="0"/>
          </a:p>
        </p:txBody>
      </p:sp>
      <p:sp>
        <p:nvSpPr>
          <p:cNvPr id="11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41</a:t>
            </a:r>
            <a:endParaRPr lang="en-GB" sz="4400" dirty="0"/>
          </a:p>
        </p:txBody>
      </p:sp>
      <p:sp>
        <p:nvSpPr>
          <p:cNvPr id="114" name="Oval 2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42</a:t>
            </a:r>
            <a:endParaRPr lang="en-GB" sz="4400" dirty="0"/>
          </a:p>
        </p:txBody>
      </p:sp>
      <p:sp>
        <p:nvSpPr>
          <p:cNvPr id="11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43</a:t>
            </a:r>
            <a:endParaRPr lang="en-GB" sz="4400" dirty="0"/>
          </a:p>
        </p:txBody>
      </p:sp>
      <p:sp>
        <p:nvSpPr>
          <p:cNvPr id="116" name="Oval 1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44</a:t>
            </a:r>
            <a:endParaRPr lang="en-GB" sz="4400" dirty="0"/>
          </a:p>
        </p:txBody>
      </p:sp>
      <p:sp>
        <p:nvSpPr>
          <p:cNvPr id="11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45</a:t>
            </a:r>
            <a:endParaRPr lang="en-GB" sz="4400" dirty="0"/>
          </a:p>
        </p:txBody>
      </p:sp>
      <p:sp>
        <p:nvSpPr>
          <p:cNvPr id="11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46</a:t>
            </a:r>
            <a:endParaRPr lang="en-GB" sz="4400" dirty="0"/>
          </a:p>
        </p:txBody>
      </p:sp>
      <p:sp>
        <p:nvSpPr>
          <p:cNvPr id="11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47</a:t>
            </a:r>
            <a:endParaRPr lang="en-GB" sz="4400" dirty="0"/>
          </a:p>
        </p:txBody>
      </p:sp>
      <p:sp>
        <p:nvSpPr>
          <p:cNvPr id="12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48</a:t>
            </a:r>
            <a:endParaRPr lang="en-GB" sz="4400" dirty="0"/>
          </a:p>
        </p:txBody>
      </p:sp>
      <p:sp>
        <p:nvSpPr>
          <p:cNvPr id="12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49</a:t>
            </a:r>
            <a:endParaRPr lang="en-GB" sz="4400" dirty="0"/>
          </a:p>
        </p:txBody>
      </p:sp>
      <p:sp>
        <p:nvSpPr>
          <p:cNvPr id="12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50</a:t>
            </a:r>
            <a:endParaRPr lang="en-GB" sz="4400" dirty="0"/>
          </a:p>
        </p:txBody>
      </p:sp>
      <p:sp>
        <p:nvSpPr>
          <p:cNvPr id="12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51</a:t>
            </a:r>
            <a:endParaRPr lang="en-GB" sz="4400" dirty="0"/>
          </a:p>
        </p:txBody>
      </p:sp>
      <p:sp>
        <p:nvSpPr>
          <p:cNvPr id="12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52</a:t>
            </a:r>
            <a:endParaRPr lang="en-GB" sz="4400" dirty="0"/>
          </a:p>
        </p:txBody>
      </p:sp>
      <p:sp>
        <p:nvSpPr>
          <p:cNvPr id="12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53</a:t>
            </a:r>
            <a:endParaRPr lang="en-GB" sz="4400" dirty="0"/>
          </a:p>
        </p:txBody>
      </p:sp>
      <p:sp>
        <p:nvSpPr>
          <p:cNvPr id="12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54</a:t>
            </a:r>
            <a:endParaRPr lang="en-GB" sz="4400" dirty="0"/>
          </a:p>
        </p:txBody>
      </p:sp>
      <p:sp>
        <p:nvSpPr>
          <p:cNvPr id="12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55</a:t>
            </a:r>
            <a:endParaRPr lang="en-GB" sz="4400" dirty="0"/>
          </a:p>
        </p:txBody>
      </p:sp>
      <p:sp>
        <p:nvSpPr>
          <p:cNvPr id="12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56</a:t>
            </a:r>
            <a:endParaRPr lang="en-GB" sz="4400" dirty="0"/>
          </a:p>
        </p:txBody>
      </p:sp>
      <p:sp>
        <p:nvSpPr>
          <p:cNvPr id="12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57</a:t>
            </a:r>
            <a:endParaRPr lang="en-GB" sz="4400" dirty="0"/>
          </a:p>
        </p:txBody>
      </p:sp>
      <p:sp>
        <p:nvSpPr>
          <p:cNvPr id="13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58</a:t>
            </a:r>
            <a:endParaRPr lang="en-GB" sz="4400" dirty="0"/>
          </a:p>
        </p:txBody>
      </p:sp>
      <p:sp>
        <p:nvSpPr>
          <p:cNvPr id="13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59</a:t>
            </a:r>
            <a:endParaRPr lang="en-GB" sz="4400" dirty="0"/>
          </a:p>
        </p:txBody>
      </p:sp>
      <p:sp>
        <p:nvSpPr>
          <p:cNvPr id="13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60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93853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7047" fill="hold"/>
                                        <p:tgtEl>
                                          <p:spTgt spid="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audio>
              <p:cMediaNode showWhenStopped="0">
                <p:cTn id="18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"/>
                </p:tgtEl>
              </p:cMediaNode>
            </p:audio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S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SG" sz="3600" dirty="0" smtClean="0"/>
              <a:t>Part 2 </a:t>
            </a:r>
          </a:p>
          <a:p>
            <a:pPr marL="0" indent="0" algn="ctr">
              <a:buNone/>
            </a:pPr>
            <a:r>
              <a:rPr lang="en-SG" sz="3600" dirty="0" smtClean="0"/>
              <a:t>Discuss in Group and submit your answer on LMS 30 </a:t>
            </a:r>
            <a:r>
              <a:rPr lang="en-SG" sz="3600" dirty="0" smtClean="0"/>
              <a:t>min</a:t>
            </a:r>
          </a:p>
          <a:p>
            <a:pPr marL="0" indent="0" algn="ctr">
              <a:buNone/>
            </a:pPr>
            <a:r>
              <a:rPr lang="en-SG" sz="3600">
                <a:solidFill>
                  <a:srgbClr val="0070C0"/>
                </a:solidFill>
                <a:hlinkClick r:id="rId2"/>
              </a:rPr>
              <a:t>https://lms.asknlearn.com/ANDERSON_JC/logon_new.aspx</a:t>
            </a:r>
            <a:r>
              <a:rPr lang="en-SG" sz="360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SG" sz="3600" smtClean="0"/>
              <a:t>Assign </a:t>
            </a:r>
            <a:r>
              <a:rPr lang="en-SG" sz="3600" dirty="0" smtClean="0"/>
              <a:t>a scribe to record the common mistakes and misconception for your group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22601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4000" dirty="0" smtClean="0"/>
              <a:t>Instruction – part 1</a:t>
            </a:r>
            <a:endParaRPr lang="en-S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3600" dirty="0" smtClean="0"/>
              <a:t>Work individually without discussion on the following MCQs</a:t>
            </a:r>
          </a:p>
          <a:p>
            <a:r>
              <a:rPr lang="en-SG" sz="3600" dirty="0" smtClean="0"/>
              <a:t>You have one min for each MCQ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201414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4000" dirty="0" smtClean="0"/>
              <a:t>Instruction – part 2</a:t>
            </a:r>
            <a:endParaRPr lang="en-S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SG" sz="3600" dirty="0" smtClean="0"/>
              <a:t>In groups, assign one person to login to LMS </a:t>
            </a:r>
            <a:r>
              <a:rPr lang="en-SG" sz="3600" dirty="0" smtClean="0">
                <a:solidFill>
                  <a:srgbClr val="0070C0"/>
                </a:solidFill>
                <a:hlinkClick r:id="rId3"/>
              </a:rPr>
              <a:t>https</a:t>
            </a:r>
            <a:r>
              <a:rPr lang="en-SG" sz="3600" dirty="0">
                <a:solidFill>
                  <a:srgbClr val="0070C0"/>
                </a:solidFill>
                <a:hlinkClick r:id="rId3"/>
              </a:rPr>
              <a:t>://</a:t>
            </a:r>
            <a:r>
              <a:rPr lang="en-SG" sz="3600" dirty="0" smtClean="0">
                <a:solidFill>
                  <a:srgbClr val="0070C0"/>
                </a:solidFill>
                <a:hlinkClick r:id="rId3"/>
              </a:rPr>
              <a:t>lms.asknlearn.com/ANDERSON_JC/logon_new.aspx</a:t>
            </a:r>
            <a:r>
              <a:rPr lang="en-SG" sz="36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SG" sz="3600" dirty="0" smtClean="0"/>
              <a:t>Go to the Quiz Title Nuclear Physics with a tag (Team Based Learning)</a:t>
            </a:r>
          </a:p>
          <a:p>
            <a:r>
              <a:rPr lang="en-SG" sz="3600" dirty="0" smtClean="0"/>
              <a:t>As a group, decide on the correct response and submit your answer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73633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4000" dirty="0" smtClean="0"/>
              <a:t>Instruction – part 2</a:t>
            </a:r>
            <a:endParaRPr lang="en-S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3600" dirty="0" smtClean="0"/>
              <a:t>If you obtain the correct response on the first attempt, 4 points will be awarded</a:t>
            </a:r>
          </a:p>
          <a:p>
            <a:r>
              <a:rPr lang="en-SG" sz="3600" dirty="0" smtClean="0"/>
              <a:t>If it is incorrect, you will given another chance to answer, the points will be halved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67883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4000" dirty="0" smtClean="0"/>
              <a:t>Instruction – part 2</a:t>
            </a:r>
            <a:endParaRPr lang="en-SG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980018"/>
              </p:ext>
            </p:extLst>
          </p:nvPr>
        </p:nvGraphicFramePr>
        <p:xfrm>
          <a:off x="2592925" y="1765300"/>
          <a:ext cx="804068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0344"/>
                <a:gridCol w="4020344"/>
              </a:tblGrid>
              <a:tr h="12870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No of attempts to obtain</a:t>
                      </a:r>
                      <a:r>
                        <a:rPr lang="en-SG" sz="2800" baseline="0" dirty="0" smtClean="0"/>
                        <a:t> the correct answer</a:t>
                      </a:r>
                      <a:endParaRPr lang="en-SG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Points</a:t>
                      </a:r>
                      <a:endParaRPr lang="en-SG" sz="2800" dirty="0"/>
                    </a:p>
                  </a:txBody>
                  <a:tcPr/>
                </a:tc>
              </a:tr>
              <a:tr h="4338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1</a:t>
                      </a:r>
                      <a:endParaRPr lang="en-SG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4</a:t>
                      </a:r>
                      <a:endParaRPr lang="en-SG" sz="2800" dirty="0"/>
                    </a:p>
                  </a:txBody>
                  <a:tcPr/>
                </a:tc>
              </a:tr>
              <a:tr h="4338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2</a:t>
                      </a:r>
                      <a:endParaRPr lang="en-SG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2</a:t>
                      </a:r>
                      <a:endParaRPr lang="en-SG" sz="2800" dirty="0"/>
                    </a:p>
                  </a:txBody>
                  <a:tcPr/>
                </a:tc>
              </a:tr>
              <a:tr h="4338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3</a:t>
                      </a:r>
                      <a:endParaRPr lang="en-SG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1</a:t>
                      </a:r>
                      <a:endParaRPr lang="en-SG" sz="2800" dirty="0"/>
                    </a:p>
                  </a:txBody>
                  <a:tcPr/>
                </a:tc>
              </a:tr>
              <a:tr h="4338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4</a:t>
                      </a:r>
                      <a:endParaRPr lang="en-SG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SG" sz="2800" dirty="0" smtClean="0"/>
                        <a:t>0</a:t>
                      </a:r>
                      <a:endParaRPr lang="en-SG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8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4000" dirty="0" smtClean="0"/>
              <a:t>Instruction – part 2</a:t>
            </a:r>
            <a:endParaRPr lang="en-S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SG" sz="3600" dirty="0" smtClean="0"/>
              <a:t>You will be given 30 min to complete the online task</a:t>
            </a:r>
          </a:p>
          <a:p>
            <a:r>
              <a:rPr lang="en-SG" sz="3600" dirty="0"/>
              <a:t>Assign a scribe to record the common mistakes and misconception for your </a:t>
            </a:r>
            <a:r>
              <a:rPr lang="en-SG" sz="3600" dirty="0" smtClean="0"/>
              <a:t>group to share with the class</a:t>
            </a:r>
            <a:endParaRPr lang="en-SG" sz="3600" dirty="0"/>
          </a:p>
          <a:p>
            <a:r>
              <a:rPr lang="en-SG" sz="3600" dirty="0" smtClean="0"/>
              <a:t>Top </a:t>
            </a:r>
            <a:r>
              <a:rPr lang="en-SG" sz="3600" dirty="0" smtClean="0"/>
              <a:t>scoring group will win a prize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28619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SG" sz="4000" dirty="0" smtClean="0"/>
              <a:t>Ready?</a:t>
            </a:r>
            <a:endParaRPr lang="en-S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3600" dirty="0" smtClean="0"/>
              <a:t>Part 1 </a:t>
            </a:r>
          </a:p>
          <a:p>
            <a:pPr marL="0" indent="0" algn="ctr">
              <a:buNone/>
            </a:pPr>
            <a:r>
              <a:rPr lang="en-SG" sz="3600" dirty="0" smtClean="0"/>
              <a:t>Think individually without discussion</a:t>
            </a:r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152324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MS900388269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672863" y="593407"/>
            <a:ext cx="144016" cy="14401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214084"/>
            <a:ext cx="9917112" cy="612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2400" b="1" dirty="0" smtClean="0"/>
              <a:t>Q1</a:t>
            </a:r>
            <a:r>
              <a:rPr lang="en-SG" sz="2400" dirty="0" smtClean="0"/>
              <a:t>: </a:t>
            </a:r>
            <a:r>
              <a:rPr lang="en-GB" sz="2400" dirty="0" smtClean="0"/>
              <a:t>The </a:t>
            </a:r>
            <a:r>
              <a:rPr lang="en-GB" sz="2400" dirty="0"/>
              <a:t>figure below shows the graph of the binding energy per nucleon for a number of naturally-occurring nuclides plotted against their mass number. Which of the following statement is a correct deduction from the graph?                                                                                                                                        </a:t>
            </a:r>
            <a:endParaRPr lang="en-SG" sz="2400" dirty="0"/>
          </a:p>
          <a:p>
            <a:r>
              <a:rPr lang="en-GB" sz="2400" dirty="0"/>
              <a:t> </a:t>
            </a:r>
            <a:endParaRPr lang="en-SG" sz="2400" dirty="0"/>
          </a:p>
          <a:p>
            <a:endParaRPr lang="en-SG" sz="2400" dirty="0"/>
          </a:p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endParaRPr lang="en-SG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">
            <a:off x="233436" y="1757145"/>
            <a:ext cx="6889738" cy="50062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55972" y="1798948"/>
                <a:ext cx="5236028" cy="4839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A</a:t>
                </a:r>
                <a:r>
                  <a:rPr lang="en-GB" sz="2400" dirty="0"/>
                  <a:t>     Binding energy is the energy used to bind protons and neutrons in a nucleus.</a:t>
                </a:r>
                <a:endParaRPr lang="en-SG" sz="2400" dirty="0"/>
              </a:p>
              <a:p>
                <a:r>
                  <a:rPr lang="en-GB" sz="2400" b="1" dirty="0"/>
                  <a:t> </a:t>
                </a:r>
                <a:endParaRPr lang="en-SG" sz="2400" dirty="0" smtClean="0"/>
              </a:p>
              <a:p>
                <a:r>
                  <a:rPr lang="en-GB" sz="2400" b="1" dirty="0"/>
                  <a:t>B   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SG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27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</m:sPre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will not spontaneously emit an alpha particle to become </a:t>
                </a:r>
                <a:r>
                  <a:rPr lang="en-GB" sz="24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SG" sz="24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</m:sPre>
                  </m:oMath>
                </a14:m>
                <a:endParaRPr lang="en-SG" sz="2400" dirty="0"/>
              </a:p>
              <a:p>
                <a:r>
                  <a:rPr lang="en-GB" sz="2400" b="1" dirty="0"/>
                  <a:t> </a:t>
                </a:r>
                <a:endParaRPr lang="en-SG" sz="2400" dirty="0" smtClean="0"/>
              </a:p>
              <a:p>
                <a:r>
                  <a:rPr lang="en-GB" sz="2400" b="1" dirty="0"/>
                  <a:t>C</a:t>
                </a:r>
                <a:r>
                  <a:rPr lang="en-GB" sz="2400" dirty="0"/>
                  <a:t>     The binding energy of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SG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27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GB" sz="2400" dirty="0"/>
                  <a:t> is greater than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SG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92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238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sPre>
                  </m:oMath>
                </a14:m>
                <a:endParaRPr lang="en-SG" sz="2400" dirty="0"/>
              </a:p>
              <a:p>
                <a:r>
                  <a:rPr lang="en-GB" sz="2400" b="1" dirty="0"/>
                  <a:t> </a:t>
                </a:r>
                <a:endParaRPr lang="en-SG" sz="2400" dirty="0" smtClean="0"/>
              </a:p>
              <a:p>
                <a:r>
                  <a:rPr lang="en-GB" sz="2400" b="1" dirty="0"/>
                  <a:t>D</a:t>
                </a:r>
                <a:r>
                  <a:rPr lang="en-GB" sz="2400" dirty="0"/>
                  <a:t>   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SG" sz="24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</m:sPre>
                  </m:oMath>
                </a14:m>
                <a:r>
                  <a:rPr lang="en-GB" sz="2400" b="1" dirty="0"/>
                  <a:t> </a:t>
                </a:r>
                <a:r>
                  <a:rPr lang="en-GB" sz="2400" dirty="0"/>
                  <a:t>is more stable than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SG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27</m:t>
                        </m:r>
                      </m:sup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</m:sPre>
                  </m:oMath>
                </a14:m>
                <a:endParaRPr lang="en-SG" sz="2400" dirty="0"/>
              </a:p>
              <a:p>
                <a:endParaRPr lang="en-SG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972" y="1798948"/>
                <a:ext cx="5236028" cy="4839145"/>
              </a:xfrm>
              <a:prstGeom prst="rect">
                <a:avLst/>
              </a:prstGeom>
              <a:blipFill rotWithShape="0">
                <a:blip r:embed="rId6"/>
                <a:stretch>
                  <a:fillRect l="-1746" t="-1008" r="-3376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3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End</a:t>
            </a:r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</a:t>
            </a:r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</a:t>
            </a:r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</a:t>
            </a:r>
          </a:p>
        </p:txBody>
      </p:sp>
      <p:sp>
        <p:nvSpPr>
          <p:cNvPr id="14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4</a:t>
            </a:r>
          </a:p>
        </p:txBody>
      </p:sp>
      <p:sp>
        <p:nvSpPr>
          <p:cNvPr id="15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5</a:t>
            </a:r>
          </a:p>
        </p:txBody>
      </p:sp>
      <p:sp>
        <p:nvSpPr>
          <p:cNvPr id="16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6</a:t>
            </a:r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7</a:t>
            </a:r>
          </a:p>
        </p:txBody>
      </p:sp>
      <p:sp>
        <p:nvSpPr>
          <p:cNvPr id="18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8</a:t>
            </a:r>
          </a:p>
        </p:txBody>
      </p:sp>
      <p:sp>
        <p:nvSpPr>
          <p:cNvPr id="19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9</a:t>
            </a:r>
          </a:p>
        </p:txBody>
      </p:sp>
      <p:sp>
        <p:nvSpPr>
          <p:cNvPr id="20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10</a:t>
            </a:r>
          </a:p>
        </p:txBody>
      </p:sp>
      <p:sp>
        <p:nvSpPr>
          <p:cNvPr id="21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11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12</a:t>
            </a:r>
          </a:p>
        </p:txBody>
      </p:sp>
      <p:sp>
        <p:nvSpPr>
          <p:cNvPr id="23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13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14</a:t>
            </a: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15</a:t>
            </a:r>
          </a:p>
        </p:txBody>
      </p:sp>
      <p:sp>
        <p:nvSpPr>
          <p:cNvPr id="26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16</a:t>
            </a:r>
          </a:p>
        </p:txBody>
      </p:sp>
      <p:sp>
        <p:nvSpPr>
          <p:cNvPr id="27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17</a:t>
            </a:r>
          </a:p>
        </p:txBody>
      </p:sp>
      <p:sp>
        <p:nvSpPr>
          <p:cNvPr id="28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18</a:t>
            </a: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19</a:t>
            </a:r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20</a:t>
            </a:r>
          </a:p>
        </p:txBody>
      </p:sp>
      <p:sp>
        <p:nvSpPr>
          <p:cNvPr id="31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21</a:t>
            </a: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22</a:t>
            </a:r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23</a:t>
            </a:r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24</a:t>
            </a:r>
          </a:p>
        </p:txBody>
      </p:sp>
      <p:sp>
        <p:nvSpPr>
          <p:cNvPr id="35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25</a:t>
            </a:r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26</a:t>
            </a: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27</a:t>
            </a:r>
          </a:p>
        </p:txBody>
      </p:sp>
      <p:sp>
        <p:nvSpPr>
          <p:cNvPr id="38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28</a:t>
            </a:r>
          </a:p>
        </p:txBody>
      </p: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29</a:t>
            </a:r>
          </a:p>
        </p:txBody>
      </p:sp>
      <p:sp>
        <p:nvSpPr>
          <p:cNvPr id="40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30</a:t>
            </a:r>
          </a:p>
        </p:txBody>
      </p:sp>
      <p:sp>
        <p:nvSpPr>
          <p:cNvPr id="41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31</a:t>
            </a:r>
            <a:endParaRPr lang="en-GB" sz="4400" dirty="0"/>
          </a:p>
        </p:txBody>
      </p:sp>
      <p:sp>
        <p:nvSpPr>
          <p:cNvPr id="42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32</a:t>
            </a:r>
            <a:endParaRPr lang="en-GB" sz="4400" dirty="0"/>
          </a:p>
        </p:txBody>
      </p:sp>
      <p:sp>
        <p:nvSpPr>
          <p:cNvPr id="43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33</a:t>
            </a:r>
            <a:endParaRPr lang="en-GB" sz="4400" dirty="0"/>
          </a:p>
        </p:txBody>
      </p:sp>
      <p:sp>
        <p:nvSpPr>
          <p:cNvPr id="44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34</a:t>
            </a:r>
            <a:endParaRPr lang="en-GB" sz="4400" dirty="0"/>
          </a:p>
        </p:txBody>
      </p:sp>
      <p:sp>
        <p:nvSpPr>
          <p:cNvPr id="45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35</a:t>
            </a:r>
            <a:endParaRPr lang="en-GB" sz="4400" dirty="0"/>
          </a:p>
        </p:txBody>
      </p:sp>
      <p:sp>
        <p:nvSpPr>
          <p:cNvPr id="46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36</a:t>
            </a:r>
            <a:endParaRPr lang="en-GB" sz="4400" dirty="0"/>
          </a:p>
        </p:txBody>
      </p:sp>
      <p:sp>
        <p:nvSpPr>
          <p:cNvPr id="47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37</a:t>
            </a:r>
            <a:endParaRPr lang="en-GB" sz="4400" dirty="0"/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38</a:t>
            </a:r>
            <a:endParaRPr lang="en-GB" sz="4400" dirty="0"/>
          </a:p>
        </p:txBody>
      </p:sp>
      <p:sp>
        <p:nvSpPr>
          <p:cNvPr id="49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39</a:t>
            </a:r>
            <a:endParaRPr lang="en-GB" sz="4400" dirty="0"/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40</a:t>
            </a:r>
            <a:endParaRPr lang="en-GB" sz="4400" dirty="0"/>
          </a:p>
        </p:txBody>
      </p:sp>
      <p:sp>
        <p:nvSpPr>
          <p:cNvPr id="51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41</a:t>
            </a:r>
            <a:endParaRPr lang="en-GB" sz="4400" dirty="0"/>
          </a:p>
        </p:txBody>
      </p:sp>
      <p:sp>
        <p:nvSpPr>
          <p:cNvPr id="52" name="Oval 2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42</a:t>
            </a:r>
            <a:endParaRPr lang="en-GB" sz="4400" dirty="0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43</a:t>
            </a:r>
            <a:endParaRPr lang="en-GB" sz="4400" dirty="0"/>
          </a:p>
        </p:txBody>
      </p:sp>
      <p:sp>
        <p:nvSpPr>
          <p:cNvPr id="54" name="Oval 1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44</a:t>
            </a:r>
            <a:endParaRPr lang="en-GB" sz="4400" dirty="0"/>
          </a:p>
        </p:txBody>
      </p:sp>
      <p:sp>
        <p:nvSpPr>
          <p:cNvPr id="55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45</a:t>
            </a:r>
            <a:endParaRPr lang="en-GB" sz="4400" dirty="0"/>
          </a:p>
        </p:txBody>
      </p:sp>
      <p:sp>
        <p:nvSpPr>
          <p:cNvPr id="56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46</a:t>
            </a:r>
            <a:endParaRPr lang="en-GB" sz="4400" dirty="0"/>
          </a:p>
        </p:txBody>
      </p:sp>
      <p:sp>
        <p:nvSpPr>
          <p:cNvPr id="57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47</a:t>
            </a:r>
            <a:endParaRPr lang="en-GB" sz="4400" dirty="0"/>
          </a:p>
        </p:txBody>
      </p:sp>
      <p:sp>
        <p:nvSpPr>
          <p:cNvPr id="58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48</a:t>
            </a:r>
            <a:endParaRPr lang="en-GB" sz="4400" dirty="0"/>
          </a:p>
        </p:txBody>
      </p:sp>
      <p:sp>
        <p:nvSpPr>
          <p:cNvPr id="59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49</a:t>
            </a:r>
            <a:endParaRPr lang="en-GB" sz="4400" dirty="0"/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50</a:t>
            </a:r>
            <a:endParaRPr lang="en-GB" sz="4400" dirty="0"/>
          </a:p>
        </p:txBody>
      </p:sp>
      <p:sp>
        <p:nvSpPr>
          <p:cNvPr id="61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51</a:t>
            </a:r>
            <a:endParaRPr lang="en-GB" sz="4400" dirty="0"/>
          </a:p>
        </p:txBody>
      </p:sp>
      <p:sp>
        <p:nvSpPr>
          <p:cNvPr id="62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52</a:t>
            </a:r>
            <a:endParaRPr lang="en-GB" sz="4400" dirty="0"/>
          </a:p>
        </p:txBody>
      </p:sp>
      <p:sp>
        <p:nvSpPr>
          <p:cNvPr id="63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53</a:t>
            </a:r>
            <a:endParaRPr lang="en-GB" sz="4400" dirty="0"/>
          </a:p>
        </p:txBody>
      </p:sp>
      <p:sp>
        <p:nvSpPr>
          <p:cNvPr id="64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54</a:t>
            </a:r>
            <a:endParaRPr lang="en-GB" sz="4400" dirty="0"/>
          </a:p>
        </p:txBody>
      </p:sp>
      <p:sp>
        <p:nvSpPr>
          <p:cNvPr id="65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55</a:t>
            </a:r>
            <a:endParaRPr lang="en-GB" sz="4400" dirty="0"/>
          </a:p>
        </p:txBody>
      </p:sp>
      <p:sp>
        <p:nvSpPr>
          <p:cNvPr id="66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56</a:t>
            </a:r>
            <a:endParaRPr lang="en-GB" sz="4400" dirty="0"/>
          </a:p>
        </p:txBody>
      </p:sp>
      <p:sp>
        <p:nvSpPr>
          <p:cNvPr id="67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57</a:t>
            </a:r>
            <a:endParaRPr lang="en-GB" sz="4400" dirty="0"/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58</a:t>
            </a:r>
            <a:endParaRPr lang="en-GB" sz="4400" dirty="0"/>
          </a:p>
        </p:txBody>
      </p:sp>
      <p:sp>
        <p:nvSpPr>
          <p:cNvPr id="69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59</a:t>
            </a:r>
            <a:endParaRPr lang="en-GB" sz="4400" dirty="0"/>
          </a:p>
        </p:txBody>
      </p:sp>
      <p:sp>
        <p:nvSpPr>
          <p:cNvPr id="70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60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32301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7047" fill="hold"/>
                                        <p:tgtEl>
                                          <p:spTgt spid="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audio>
              <p:cMediaNode showWhenStopped="0">
                <p:cTn id="18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"/>
                </p:tgtEl>
              </p:cMediaNode>
            </p:audio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976" y="1081092"/>
            <a:ext cx="4799822" cy="7477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0"/>
            <a:ext cx="9917112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2400" b="1" dirty="0" smtClean="0"/>
              <a:t>Q2</a:t>
            </a:r>
            <a:r>
              <a:rPr lang="en-SG" sz="2400" dirty="0" smtClean="0"/>
              <a:t>: </a:t>
            </a:r>
            <a:r>
              <a:rPr lang="en-GB" sz="2400" dirty="0"/>
              <a:t>Helium nuclei may result from the bombardment of lithium nuclei with protons. The reaction can be represented by the following nuclear equation:</a:t>
            </a:r>
            <a:endParaRPr lang="en-SG" sz="2400" dirty="0"/>
          </a:p>
          <a:p>
            <a:pPr marL="0" indent="0">
              <a:buNone/>
            </a:pPr>
            <a:endParaRPr lang="en-SG" sz="2400" dirty="0" smtClean="0"/>
          </a:p>
          <a:p>
            <a:pPr marL="0" indent="0">
              <a:buNone/>
            </a:pPr>
            <a:r>
              <a:rPr lang="en-GB" sz="2400" dirty="0"/>
              <a:t>The speed of light is </a:t>
            </a:r>
            <a:r>
              <a:rPr lang="en-GB" sz="2400" i="1" dirty="0"/>
              <a:t>c</a:t>
            </a:r>
            <a:r>
              <a:rPr lang="en-GB" sz="2400" dirty="0"/>
              <a:t>, and the masses of the particles are:</a:t>
            </a:r>
            <a:endParaRPr lang="en-SG" sz="2400" dirty="0"/>
          </a:p>
          <a:p>
            <a:pPr marL="0" indent="0">
              <a:buNone/>
            </a:pPr>
            <a:r>
              <a:rPr lang="en-GB" sz="2400" dirty="0"/>
              <a:t>Lithium  </a:t>
            </a:r>
            <a:r>
              <a:rPr lang="en-GB" sz="2400" i="1" dirty="0"/>
              <a:t>m</a:t>
            </a:r>
            <a:r>
              <a:rPr lang="en-GB" sz="2400" baseline="-25000" dirty="0"/>
              <a:t>L	</a:t>
            </a:r>
            <a:r>
              <a:rPr lang="en-GB" sz="2400" baseline="-25000" dirty="0" smtClean="0"/>
              <a:t>	</a:t>
            </a:r>
            <a:r>
              <a:rPr lang="en-GB" sz="2400" dirty="0" smtClean="0"/>
              <a:t>Helium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H</a:t>
            </a:r>
            <a:r>
              <a:rPr lang="en-GB" sz="2400" baseline="-25000" dirty="0"/>
              <a:t>		</a:t>
            </a:r>
            <a:r>
              <a:rPr lang="en-GB" sz="2400" dirty="0"/>
              <a:t>Proton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endParaRPr lang="en-SG" sz="2400" dirty="0"/>
          </a:p>
          <a:p>
            <a:pPr marL="0" indent="0">
              <a:buNone/>
            </a:pPr>
            <a:r>
              <a:rPr lang="en-GB" sz="2400" dirty="0"/>
              <a:t> </a:t>
            </a:r>
            <a:r>
              <a:rPr lang="en-GB" sz="2400" dirty="0" smtClean="0"/>
              <a:t>What </a:t>
            </a:r>
            <a:r>
              <a:rPr lang="en-GB" sz="2400" dirty="0"/>
              <a:t>is the net energy released during such a reaction?</a:t>
            </a:r>
            <a:endParaRPr lang="en-SG" sz="2400" dirty="0"/>
          </a:p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r>
              <a:rPr lang="en-GB" sz="2400" dirty="0"/>
              <a:t> </a:t>
            </a:r>
            <a:endParaRPr lang="en-SG" sz="2400" dirty="0"/>
          </a:p>
          <a:p>
            <a:endParaRPr lang="en-SG" sz="2400" dirty="0"/>
          </a:p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endParaRPr lang="en-SG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87500" y="3534013"/>
            <a:ext cx="1033235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</a:t>
            </a:r>
            <a:r>
              <a:rPr lang="en-GB" sz="2400" dirty="0"/>
              <a:t>     (</a:t>
            </a:r>
            <a:r>
              <a:rPr lang="en-GB" sz="2400" i="1" dirty="0" err="1"/>
              <a:t>m</a:t>
            </a:r>
            <a:r>
              <a:rPr lang="en-GB" sz="2400" baseline="-25000" dirty="0" err="1"/>
              <a:t>H</a:t>
            </a:r>
            <a:r>
              <a:rPr lang="en-GB" sz="2400" dirty="0"/>
              <a:t> – </a:t>
            </a:r>
            <a:r>
              <a:rPr lang="en-GB" sz="2400" i="1" dirty="0"/>
              <a:t>m</a:t>
            </a:r>
            <a:r>
              <a:rPr lang="en-GB" sz="2400" baseline="-25000" dirty="0"/>
              <a:t>L</a:t>
            </a:r>
            <a:r>
              <a:rPr lang="en-GB" sz="2400" dirty="0"/>
              <a:t> –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dirty="0"/>
              <a:t>)</a:t>
            </a:r>
            <a:r>
              <a:rPr lang="en-GB" sz="2400" i="1" dirty="0"/>
              <a:t> c</a:t>
            </a:r>
            <a:r>
              <a:rPr lang="en-GB" sz="2400" baseline="30000" dirty="0"/>
              <a:t> 2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B     </a:t>
            </a:r>
            <a:r>
              <a:rPr lang="en-GB" sz="2400" dirty="0"/>
              <a:t>(2</a:t>
            </a:r>
            <a:r>
              <a:rPr lang="en-GB" sz="2400" i="1" dirty="0"/>
              <a:t>m</a:t>
            </a:r>
            <a:r>
              <a:rPr lang="en-GB" sz="2400" baseline="-25000" dirty="0"/>
              <a:t>H</a:t>
            </a:r>
            <a:r>
              <a:rPr lang="en-GB" sz="2400" dirty="0"/>
              <a:t> – </a:t>
            </a:r>
            <a:r>
              <a:rPr lang="en-GB" sz="2400" i="1" dirty="0"/>
              <a:t>m</a:t>
            </a:r>
            <a:r>
              <a:rPr lang="en-GB" sz="2400" baseline="-25000" dirty="0"/>
              <a:t>L</a:t>
            </a:r>
            <a:r>
              <a:rPr lang="en-GB" sz="2400" dirty="0"/>
              <a:t> –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dirty="0"/>
              <a:t>) </a:t>
            </a:r>
            <a:r>
              <a:rPr lang="en-GB" sz="2400" i="1" dirty="0"/>
              <a:t>c</a:t>
            </a:r>
            <a:r>
              <a:rPr lang="en-GB" sz="2400" baseline="30000" dirty="0"/>
              <a:t>2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C</a:t>
            </a:r>
            <a:r>
              <a:rPr lang="en-GB" sz="2400" dirty="0"/>
              <a:t>     (</a:t>
            </a:r>
            <a:r>
              <a:rPr lang="en-GB" sz="2400" i="1" dirty="0"/>
              <a:t>m</a:t>
            </a:r>
            <a:r>
              <a:rPr lang="en-GB" sz="2400" baseline="-25000" dirty="0"/>
              <a:t>L</a:t>
            </a:r>
            <a:r>
              <a:rPr lang="en-GB" sz="2400" dirty="0"/>
              <a:t> +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baseline="-25000" dirty="0"/>
              <a:t> </a:t>
            </a:r>
            <a:r>
              <a:rPr lang="en-GB" sz="2400" dirty="0"/>
              <a:t>-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H</a:t>
            </a:r>
            <a:r>
              <a:rPr lang="en-GB" sz="2400" dirty="0"/>
              <a:t>) </a:t>
            </a:r>
            <a:r>
              <a:rPr lang="en-GB" sz="2400" i="1" dirty="0"/>
              <a:t>c</a:t>
            </a:r>
            <a:r>
              <a:rPr lang="en-GB" sz="2400" baseline="30000" dirty="0"/>
              <a:t>2</a:t>
            </a:r>
            <a:endParaRPr lang="en-SG" sz="2400" dirty="0"/>
          </a:p>
          <a:p>
            <a:r>
              <a:rPr lang="en-GB" sz="2400" b="1" dirty="0"/>
              <a:t> </a:t>
            </a:r>
            <a:endParaRPr lang="en-SG" sz="2400" dirty="0"/>
          </a:p>
          <a:p>
            <a:r>
              <a:rPr lang="en-GB" sz="2400" b="1" dirty="0"/>
              <a:t>D</a:t>
            </a:r>
            <a:r>
              <a:rPr lang="en-GB" sz="2400" dirty="0"/>
              <a:t>     (</a:t>
            </a:r>
            <a:r>
              <a:rPr lang="en-GB" sz="2400" i="1" dirty="0"/>
              <a:t>m</a:t>
            </a:r>
            <a:r>
              <a:rPr lang="en-GB" sz="2400" baseline="-25000" dirty="0"/>
              <a:t>L</a:t>
            </a:r>
            <a:r>
              <a:rPr lang="en-GB" sz="2400" dirty="0"/>
              <a:t> + </a:t>
            </a:r>
            <a:r>
              <a:rPr lang="en-GB" sz="2400" i="1" dirty="0" err="1"/>
              <a:t>m</a:t>
            </a:r>
            <a:r>
              <a:rPr lang="en-GB" sz="2400" baseline="-25000" dirty="0" err="1"/>
              <a:t>p</a:t>
            </a:r>
            <a:r>
              <a:rPr lang="en-GB" sz="2400" baseline="-25000" dirty="0"/>
              <a:t> </a:t>
            </a:r>
            <a:r>
              <a:rPr lang="en-GB" sz="2400" dirty="0"/>
              <a:t>- 2</a:t>
            </a:r>
            <a:r>
              <a:rPr lang="en-GB" sz="2400" i="1" dirty="0"/>
              <a:t>m</a:t>
            </a:r>
            <a:r>
              <a:rPr lang="en-GB" sz="2400" baseline="-25000" dirty="0"/>
              <a:t>H</a:t>
            </a:r>
            <a:r>
              <a:rPr lang="en-GB" sz="2400" dirty="0"/>
              <a:t>) </a:t>
            </a:r>
            <a:r>
              <a:rPr lang="en-GB" sz="2400" i="1" dirty="0"/>
              <a:t>c</a:t>
            </a:r>
            <a:r>
              <a:rPr lang="en-GB" sz="2400" baseline="30000" dirty="0"/>
              <a:t>2</a:t>
            </a:r>
            <a:endParaRPr lang="en-SG" sz="2400" dirty="0"/>
          </a:p>
          <a:p>
            <a:endParaRPr lang="en-SG" sz="2400" dirty="0"/>
          </a:p>
          <a:p>
            <a:endParaRPr lang="en-SG" dirty="0"/>
          </a:p>
        </p:txBody>
      </p:sp>
      <p:pic>
        <p:nvPicPr>
          <p:cNvPr id="71" name="MS900388269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72863" y="593407"/>
            <a:ext cx="144016" cy="144016"/>
          </a:xfrm>
          <a:prstGeom prst="rect">
            <a:avLst/>
          </a:prstGeom>
        </p:spPr>
      </p:pic>
      <p:sp>
        <p:nvSpPr>
          <p:cNvPr id="72" name="Oval 3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/>
              <a:t>End</a:t>
            </a:r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</a:t>
            </a:r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</a:t>
            </a:r>
          </a:p>
        </p:txBody>
      </p:sp>
      <p:sp>
        <p:nvSpPr>
          <p:cNvPr id="7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</a:t>
            </a:r>
          </a:p>
        </p:txBody>
      </p:sp>
      <p:sp>
        <p:nvSpPr>
          <p:cNvPr id="7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4</a:t>
            </a:r>
          </a:p>
        </p:txBody>
      </p:sp>
      <p:sp>
        <p:nvSpPr>
          <p:cNvPr id="7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5</a:t>
            </a:r>
          </a:p>
        </p:txBody>
      </p:sp>
      <p:sp>
        <p:nvSpPr>
          <p:cNvPr id="7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6</a:t>
            </a:r>
          </a:p>
        </p:txBody>
      </p:sp>
      <p:sp>
        <p:nvSpPr>
          <p:cNvPr id="7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7</a:t>
            </a:r>
          </a:p>
        </p:txBody>
      </p:sp>
      <p:sp>
        <p:nvSpPr>
          <p:cNvPr id="8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8</a:t>
            </a:r>
          </a:p>
        </p:txBody>
      </p:sp>
      <p:sp>
        <p:nvSpPr>
          <p:cNvPr id="8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9</a:t>
            </a:r>
          </a:p>
        </p:txBody>
      </p:sp>
      <p:sp>
        <p:nvSpPr>
          <p:cNvPr id="8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10</a:t>
            </a:r>
          </a:p>
        </p:txBody>
      </p:sp>
      <p:sp>
        <p:nvSpPr>
          <p:cNvPr id="8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11</a:t>
            </a:r>
          </a:p>
        </p:txBody>
      </p:sp>
      <p:sp>
        <p:nvSpPr>
          <p:cNvPr id="84" name="Oval 8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12</a:t>
            </a:r>
          </a:p>
        </p:txBody>
      </p:sp>
      <p:sp>
        <p:nvSpPr>
          <p:cNvPr id="8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13</a:t>
            </a:r>
          </a:p>
        </p:txBody>
      </p:sp>
      <p:sp>
        <p:nvSpPr>
          <p:cNvPr id="86" name="Oval 8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14</a:t>
            </a:r>
          </a:p>
        </p:txBody>
      </p:sp>
      <p:sp>
        <p:nvSpPr>
          <p:cNvPr id="8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15</a:t>
            </a:r>
          </a:p>
        </p:txBody>
      </p:sp>
      <p:sp>
        <p:nvSpPr>
          <p:cNvPr id="8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16</a:t>
            </a:r>
          </a:p>
        </p:txBody>
      </p:sp>
      <p:sp>
        <p:nvSpPr>
          <p:cNvPr id="8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17</a:t>
            </a:r>
          </a:p>
        </p:txBody>
      </p:sp>
      <p:sp>
        <p:nvSpPr>
          <p:cNvPr id="9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18</a:t>
            </a:r>
          </a:p>
        </p:txBody>
      </p:sp>
      <p:sp>
        <p:nvSpPr>
          <p:cNvPr id="9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19</a:t>
            </a:r>
          </a:p>
        </p:txBody>
      </p:sp>
      <p:sp>
        <p:nvSpPr>
          <p:cNvPr id="9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20</a:t>
            </a:r>
          </a:p>
        </p:txBody>
      </p:sp>
      <p:sp>
        <p:nvSpPr>
          <p:cNvPr id="9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21</a:t>
            </a:r>
          </a:p>
        </p:txBody>
      </p:sp>
      <p:sp>
        <p:nvSpPr>
          <p:cNvPr id="9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22</a:t>
            </a:r>
          </a:p>
        </p:txBody>
      </p:sp>
      <p:sp>
        <p:nvSpPr>
          <p:cNvPr id="9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23</a:t>
            </a:r>
          </a:p>
        </p:txBody>
      </p:sp>
      <p:sp>
        <p:nvSpPr>
          <p:cNvPr id="9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24</a:t>
            </a:r>
          </a:p>
        </p:txBody>
      </p:sp>
      <p:sp>
        <p:nvSpPr>
          <p:cNvPr id="9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25</a:t>
            </a:r>
          </a:p>
        </p:txBody>
      </p:sp>
      <p:sp>
        <p:nvSpPr>
          <p:cNvPr id="9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26</a:t>
            </a:r>
          </a:p>
        </p:txBody>
      </p:sp>
      <p:sp>
        <p:nvSpPr>
          <p:cNvPr id="9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27</a:t>
            </a:r>
          </a:p>
        </p:txBody>
      </p:sp>
      <p:sp>
        <p:nvSpPr>
          <p:cNvPr id="10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28</a:t>
            </a:r>
          </a:p>
        </p:txBody>
      </p:sp>
      <p:sp>
        <p:nvSpPr>
          <p:cNvPr id="10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29</a:t>
            </a:r>
          </a:p>
        </p:txBody>
      </p:sp>
      <p:sp>
        <p:nvSpPr>
          <p:cNvPr id="10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/>
              <a:t>30</a:t>
            </a:r>
          </a:p>
        </p:txBody>
      </p:sp>
      <p:sp>
        <p:nvSpPr>
          <p:cNvPr id="103" name="Oval 3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31</a:t>
            </a:r>
            <a:endParaRPr lang="en-GB" sz="4400" dirty="0"/>
          </a:p>
        </p:txBody>
      </p:sp>
      <p:sp>
        <p:nvSpPr>
          <p:cNvPr id="104" name="Oval 3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32</a:t>
            </a:r>
            <a:endParaRPr lang="en-GB" sz="4400" dirty="0"/>
          </a:p>
        </p:txBody>
      </p:sp>
      <p:sp>
        <p:nvSpPr>
          <p:cNvPr id="105" name="Oval 3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33</a:t>
            </a:r>
            <a:endParaRPr lang="en-GB" sz="4400" dirty="0"/>
          </a:p>
        </p:txBody>
      </p:sp>
      <p:sp>
        <p:nvSpPr>
          <p:cNvPr id="106" name="Oval 2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34</a:t>
            </a:r>
            <a:endParaRPr lang="en-GB" sz="4400" dirty="0"/>
          </a:p>
        </p:txBody>
      </p:sp>
      <p:sp>
        <p:nvSpPr>
          <p:cNvPr id="107" name="Oval 2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35</a:t>
            </a:r>
            <a:endParaRPr lang="en-GB" sz="4400" dirty="0"/>
          </a:p>
        </p:txBody>
      </p:sp>
      <p:sp>
        <p:nvSpPr>
          <p:cNvPr id="108" name="Oval 2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36</a:t>
            </a:r>
            <a:endParaRPr lang="en-GB" sz="4400" dirty="0"/>
          </a:p>
        </p:txBody>
      </p:sp>
      <p:sp>
        <p:nvSpPr>
          <p:cNvPr id="109" name="Oval 2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37</a:t>
            </a:r>
            <a:endParaRPr lang="en-GB" sz="4400" dirty="0"/>
          </a:p>
        </p:txBody>
      </p:sp>
      <p:sp>
        <p:nvSpPr>
          <p:cNvPr id="110" name="Oval 2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38</a:t>
            </a:r>
            <a:endParaRPr lang="en-GB" sz="4400" dirty="0"/>
          </a:p>
        </p:txBody>
      </p:sp>
      <p:sp>
        <p:nvSpPr>
          <p:cNvPr id="111" name="Oval 2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39</a:t>
            </a:r>
            <a:endParaRPr lang="en-GB" sz="4400" dirty="0"/>
          </a:p>
        </p:txBody>
      </p:sp>
      <p:sp>
        <p:nvSpPr>
          <p:cNvPr id="112" name="Oval 2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40</a:t>
            </a:r>
            <a:endParaRPr lang="en-GB" sz="4400" dirty="0"/>
          </a:p>
        </p:txBody>
      </p:sp>
      <p:sp>
        <p:nvSpPr>
          <p:cNvPr id="113" name="Oval 2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41</a:t>
            </a:r>
            <a:endParaRPr lang="en-GB" sz="4400" dirty="0"/>
          </a:p>
        </p:txBody>
      </p:sp>
      <p:sp>
        <p:nvSpPr>
          <p:cNvPr id="114" name="Oval 2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42</a:t>
            </a:r>
            <a:endParaRPr lang="en-GB" sz="4400" dirty="0"/>
          </a:p>
        </p:txBody>
      </p:sp>
      <p:sp>
        <p:nvSpPr>
          <p:cNvPr id="115" name="Oval 2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43</a:t>
            </a:r>
            <a:endParaRPr lang="en-GB" sz="4400" dirty="0"/>
          </a:p>
        </p:txBody>
      </p:sp>
      <p:sp>
        <p:nvSpPr>
          <p:cNvPr id="116" name="Oval 1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44</a:t>
            </a:r>
            <a:endParaRPr lang="en-GB" sz="4400" dirty="0"/>
          </a:p>
        </p:txBody>
      </p:sp>
      <p:sp>
        <p:nvSpPr>
          <p:cNvPr id="117" name="Oval 1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45</a:t>
            </a:r>
            <a:endParaRPr lang="en-GB" sz="4400" dirty="0"/>
          </a:p>
        </p:txBody>
      </p:sp>
      <p:sp>
        <p:nvSpPr>
          <p:cNvPr id="118" name="Oval 1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46</a:t>
            </a:r>
            <a:endParaRPr lang="en-GB" sz="4400" dirty="0"/>
          </a:p>
        </p:txBody>
      </p:sp>
      <p:sp>
        <p:nvSpPr>
          <p:cNvPr id="119" name="Oval 1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47</a:t>
            </a:r>
            <a:endParaRPr lang="en-GB" sz="4400" dirty="0"/>
          </a:p>
        </p:txBody>
      </p:sp>
      <p:sp>
        <p:nvSpPr>
          <p:cNvPr id="120" name="Oval 1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48</a:t>
            </a:r>
            <a:endParaRPr lang="en-GB" sz="4400" dirty="0"/>
          </a:p>
        </p:txBody>
      </p:sp>
      <p:sp>
        <p:nvSpPr>
          <p:cNvPr id="121" name="Oval 1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49</a:t>
            </a:r>
            <a:endParaRPr lang="en-GB" sz="4400" dirty="0"/>
          </a:p>
        </p:txBody>
      </p:sp>
      <p:sp>
        <p:nvSpPr>
          <p:cNvPr id="122" name="Oval 1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50</a:t>
            </a:r>
            <a:endParaRPr lang="en-GB" sz="4400" dirty="0"/>
          </a:p>
        </p:txBody>
      </p:sp>
      <p:sp>
        <p:nvSpPr>
          <p:cNvPr id="123" name="Oval 12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51</a:t>
            </a:r>
            <a:endParaRPr lang="en-GB" sz="4400" dirty="0"/>
          </a:p>
        </p:txBody>
      </p:sp>
      <p:sp>
        <p:nvSpPr>
          <p:cNvPr id="124" name="Oval 11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52</a:t>
            </a:r>
            <a:endParaRPr lang="en-GB" sz="4400" dirty="0"/>
          </a:p>
        </p:txBody>
      </p:sp>
      <p:sp>
        <p:nvSpPr>
          <p:cNvPr id="125" name="Oval 10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53</a:t>
            </a:r>
            <a:endParaRPr lang="en-GB" sz="4400" dirty="0"/>
          </a:p>
        </p:txBody>
      </p:sp>
      <p:sp>
        <p:nvSpPr>
          <p:cNvPr id="126" name="Oval 9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54</a:t>
            </a:r>
            <a:endParaRPr lang="en-GB" sz="4400" dirty="0"/>
          </a:p>
        </p:txBody>
      </p:sp>
      <p:sp>
        <p:nvSpPr>
          <p:cNvPr id="127" name="Oval 8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55</a:t>
            </a:r>
            <a:endParaRPr lang="en-GB" sz="4400" dirty="0"/>
          </a:p>
        </p:txBody>
      </p:sp>
      <p:sp>
        <p:nvSpPr>
          <p:cNvPr id="128" name="Oval 7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56</a:t>
            </a:r>
            <a:endParaRPr lang="en-GB" sz="4400" dirty="0"/>
          </a:p>
        </p:txBody>
      </p:sp>
      <p:sp>
        <p:nvSpPr>
          <p:cNvPr id="129" name="Oval 6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57</a:t>
            </a:r>
            <a:endParaRPr lang="en-GB" sz="4400" dirty="0"/>
          </a:p>
        </p:txBody>
      </p:sp>
      <p:sp>
        <p:nvSpPr>
          <p:cNvPr id="130" name="Oval 5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58</a:t>
            </a:r>
            <a:endParaRPr lang="en-GB" sz="4400" dirty="0"/>
          </a:p>
        </p:txBody>
      </p:sp>
      <p:sp>
        <p:nvSpPr>
          <p:cNvPr id="131" name="Oval 4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59</a:t>
            </a:r>
            <a:endParaRPr lang="en-GB" sz="4400" dirty="0"/>
          </a:p>
        </p:txBody>
      </p:sp>
      <p:sp>
        <p:nvSpPr>
          <p:cNvPr id="132" name="Oval 3"/>
          <p:cNvSpPr>
            <a:spLocks noChangeArrowheads="1"/>
          </p:cNvSpPr>
          <p:nvPr/>
        </p:nvSpPr>
        <p:spPr bwMode="auto">
          <a:xfrm>
            <a:off x="237600" y="408315"/>
            <a:ext cx="1235075" cy="123507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4400" dirty="0" smtClean="0"/>
              <a:t>60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46816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7047" fill="hold"/>
                                        <p:tgtEl>
                                          <p:spTgt spid="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audio>
              <p:cMediaNode showWhenStopped="0">
                <p:cTn id="18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"/>
                </p:tgtEl>
              </p:cMediaNode>
            </p:audio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</TotalTime>
  <Words>726</Words>
  <Application>Microsoft Office PowerPoint</Application>
  <PresentationFormat>Widescreen</PresentationFormat>
  <Paragraphs>407</Paragraphs>
  <Slides>13</Slides>
  <Notes>1</Notes>
  <HiddenSlides>0</HiddenSlides>
  <MMClips>5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Wingdings 3</vt:lpstr>
      <vt:lpstr>Wisp</vt:lpstr>
      <vt:lpstr>Nuclear Physics</vt:lpstr>
      <vt:lpstr>Instruction – part 1</vt:lpstr>
      <vt:lpstr>Instruction – part 2</vt:lpstr>
      <vt:lpstr>Instruction – part 2</vt:lpstr>
      <vt:lpstr>Instruction – part 2</vt:lpstr>
      <vt:lpstr>Instruction – part 2</vt:lpstr>
      <vt:lpstr>Ready?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Physics</dc:title>
  <dc:creator>Ho Tai Wai David</dc:creator>
  <cp:lastModifiedBy>Ho Tai Wai David</cp:lastModifiedBy>
  <cp:revision>12</cp:revision>
  <dcterms:created xsi:type="dcterms:W3CDTF">2016-04-08T11:33:50Z</dcterms:created>
  <dcterms:modified xsi:type="dcterms:W3CDTF">2016-04-11T09:43:54Z</dcterms:modified>
</cp:coreProperties>
</file>