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63" r:id="rId3"/>
    <p:sldId id="265" r:id="rId4"/>
    <p:sldId id="264" r:id="rId5"/>
    <p:sldId id="266" r:id="rId6"/>
    <p:sldId id="262" r:id="rId7"/>
    <p:sldId id="267" r:id="rId8"/>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5pPr>
    <a:lvl6pPr marL="2286000" algn="l" defTabSz="914400" rtl="0" eaLnBrk="1" latinLnBrk="0" hangingPunct="1">
      <a:defRPr sz="2400" b="1" kern="1200">
        <a:solidFill>
          <a:schemeClr val="tx1"/>
        </a:solidFill>
        <a:latin typeface="Arial" panose="020B0604020202020204" pitchFamily="34" charset="0"/>
        <a:ea typeface="+mn-ea"/>
        <a:cs typeface="+mn-cs"/>
      </a:defRPr>
    </a:lvl6pPr>
    <a:lvl7pPr marL="2743200" algn="l" defTabSz="914400" rtl="0" eaLnBrk="1" latinLnBrk="0" hangingPunct="1">
      <a:defRPr sz="2400" b="1" kern="1200">
        <a:solidFill>
          <a:schemeClr val="tx1"/>
        </a:solidFill>
        <a:latin typeface="Arial" panose="020B0604020202020204" pitchFamily="34" charset="0"/>
        <a:ea typeface="+mn-ea"/>
        <a:cs typeface="+mn-cs"/>
      </a:defRPr>
    </a:lvl7pPr>
    <a:lvl8pPr marL="3200400" algn="l" defTabSz="914400" rtl="0" eaLnBrk="1" latinLnBrk="0" hangingPunct="1">
      <a:defRPr sz="2400" b="1" kern="1200">
        <a:solidFill>
          <a:schemeClr val="tx1"/>
        </a:solidFill>
        <a:latin typeface="Arial" panose="020B0604020202020204" pitchFamily="34" charset="0"/>
        <a:ea typeface="+mn-ea"/>
        <a:cs typeface="+mn-cs"/>
      </a:defRPr>
    </a:lvl8pPr>
    <a:lvl9pPr marL="3657600" algn="l" defTabSz="914400" rtl="0" eaLnBrk="1" latinLnBrk="0" hangingPunct="1">
      <a:defRPr sz="2400"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7" autoAdjust="0"/>
    <p:restoredTop sz="89119" autoAdjust="0"/>
  </p:normalViewPr>
  <p:slideViewPr>
    <p:cSldViewPr>
      <p:cViewPr varScale="1">
        <p:scale>
          <a:sx n="66" d="100"/>
          <a:sy n="66" d="100"/>
        </p:scale>
        <p:origin x="150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atin typeface="Arial" charset="0"/>
              </a:defRPr>
            </a:lvl1pPr>
          </a:lstStyle>
          <a:p>
            <a:pPr>
              <a:defRPr/>
            </a:pPr>
            <a:endParaRPr lang="en-US"/>
          </a:p>
        </p:txBody>
      </p:sp>
      <p:sp>
        <p:nvSpPr>
          <p:cNvPr id="204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latin typeface="Arial" charset="0"/>
              </a:defRPr>
            </a:lvl1pPr>
          </a:lstStyle>
          <a:p>
            <a:pPr>
              <a:defRPr/>
            </a:pPr>
            <a:endParaRPr lang="en-US"/>
          </a:p>
        </p:txBody>
      </p:sp>
      <p:sp>
        <p:nvSpPr>
          <p:cNvPr id="204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vl1pPr>
          </a:lstStyle>
          <a:p>
            <a:pPr>
              <a:defRPr/>
            </a:pPr>
            <a:fld id="{727621F5-C80B-4FD0-9BA6-351888255B6C}" type="slidenum">
              <a:rPr lang="en-US" altLang="en-US"/>
              <a:pPr>
                <a:defRPr/>
              </a:pPr>
              <a:t>‹#›</a:t>
            </a:fld>
            <a:endParaRPr lang="en-US" altLang="en-US"/>
          </a:p>
        </p:txBody>
      </p:sp>
    </p:spTree>
    <p:extLst>
      <p:ext uri="{BB962C8B-B14F-4D97-AF65-F5344CB8AC3E}">
        <p14:creationId xmlns:p14="http://schemas.microsoft.com/office/powerpoint/2010/main" val="36330172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9AB5857-AD3A-49A3-94E4-EC0504790D2C}" type="slidenum">
              <a:rPr lang="en-US" altLang="en-US" smtClean="0"/>
              <a:pPr>
                <a:spcBef>
                  <a:spcPct val="0"/>
                </a:spcBef>
              </a:pPr>
              <a:t>2</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i="1">
                <a:latin typeface="Arial" panose="020B0604020202020204" pitchFamily="34" charset="0"/>
              </a:rPr>
              <a:t>Answer: </a:t>
            </a:r>
            <a:r>
              <a:rPr lang="en-US" altLang="en-US">
                <a:latin typeface="Arial" panose="020B0604020202020204" pitchFamily="34" charset="0"/>
              </a:rPr>
              <a:t>2. Kinetic energy is proportional to the mass and proportional to the square of the velocity. Since the mass of car #1 is twice the mass of car #2, the square of the velocity of car #2 must be twice the square of the velocity of car #1. Hence, the velocity of car #2 must be √2 times the velocity of car #1.</a:t>
            </a:r>
          </a:p>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547968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9AB5857-AD3A-49A3-94E4-EC0504790D2C}" type="slidenum">
              <a:rPr lang="en-US" altLang="en-US" smtClean="0"/>
              <a:pPr>
                <a:spcBef>
                  <a:spcPct val="0"/>
                </a:spcBef>
              </a:pPr>
              <a:t>3</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i="1" dirty="0">
                <a:latin typeface="Arial" panose="020B0604020202020204" pitchFamily="34" charset="0"/>
              </a:rPr>
              <a:t>Answer: </a:t>
            </a:r>
            <a:r>
              <a:rPr lang="en-US" altLang="en-US" dirty="0">
                <a:latin typeface="Arial" panose="020B0604020202020204" pitchFamily="34" charset="0"/>
              </a:rPr>
              <a:t>2. Kinetic energy is proportional to the mass and proportional to the square of the velocity. Since the mass of car #1 is twice the mass of car #2, the square of the velocity of car #2 must be twice the square of the velocity of car #1. Hence, the velocity of car #2 must be √2 times the velocity of car #1.</a:t>
            </a: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501088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F3E324B-53B8-44A4-9FBA-FE105D94D2FC}" type="slidenum">
              <a:rPr lang="en-US" altLang="en-US" smtClean="0"/>
              <a:pPr>
                <a:spcBef>
                  <a:spcPct val="0"/>
                </a:spcBef>
              </a:pPr>
              <a:t>4</a:t>
            </a:fld>
            <a:endParaRPr lang="en-US" alt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i="1">
                <a:latin typeface="Arial" panose="020B0604020202020204" pitchFamily="34" charset="0"/>
              </a:rPr>
              <a:t>Answer: </a:t>
            </a:r>
            <a:r>
              <a:rPr lang="en-US" altLang="en-US">
                <a:latin typeface="Arial" panose="020B0604020202020204" pitchFamily="34" charset="0"/>
              </a:rPr>
              <a:t>3. The gravitational potential energy is proportional to the mass and to the height. Since the mass is fixed and the height is doubled, the potential energy is also doubled.</a:t>
            </a:r>
          </a:p>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725914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F3E324B-53B8-44A4-9FBA-FE105D94D2FC}" type="slidenum">
              <a:rPr lang="en-US" altLang="en-US" smtClean="0"/>
              <a:pPr>
                <a:spcBef>
                  <a:spcPct val="0"/>
                </a:spcBef>
              </a:pPr>
              <a:t>5</a:t>
            </a:fld>
            <a:endParaRPr lang="en-US" alt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i="1" dirty="0">
                <a:latin typeface="Arial" panose="020B0604020202020204" pitchFamily="34" charset="0"/>
              </a:rPr>
              <a:t>Answer: </a:t>
            </a:r>
            <a:r>
              <a:rPr lang="en-US" altLang="en-US" dirty="0">
                <a:latin typeface="Arial" panose="020B0604020202020204" pitchFamily="34" charset="0"/>
              </a:rPr>
              <a:t>3. The gravitational potential energy is proportional to the mass and to the height. Since the mass is fixed and the height is doubled, the potential energy is also doubled.</a:t>
            </a: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5309958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ED31B86-72BE-48B4-BCAD-5E8FC3B9371D}" type="slidenum">
              <a:rPr lang="en-US" altLang="en-US" smtClean="0"/>
              <a:pPr>
                <a:spcBef>
                  <a:spcPct val="0"/>
                </a:spcBef>
              </a:pPr>
              <a:t>6</a:t>
            </a:fld>
            <a:endParaRPr lang="en-US" altLang="en-US"/>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i="1">
                <a:latin typeface="Arial" panose="020B0604020202020204" pitchFamily="34" charset="0"/>
              </a:rPr>
              <a:t>Answer: </a:t>
            </a:r>
            <a:r>
              <a:rPr lang="en-US" altLang="en-US">
                <a:latin typeface="Arial" panose="020B0604020202020204" pitchFamily="34" charset="0"/>
              </a:rPr>
              <a:t>2. Since they start out at the same height, the heavier marble starts out with twice the gravitational potential energy as the lighter one. Since potential energy is proportional to mass, the heavier marble will lose twice the amount of potential energy as the lighter one. Thus, it ends up with twice the kinetic energy.</a:t>
            </a:r>
          </a:p>
        </p:txBody>
      </p:sp>
    </p:spTree>
    <p:extLst>
      <p:ext uri="{BB962C8B-B14F-4D97-AF65-F5344CB8AC3E}">
        <p14:creationId xmlns:p14="http://schemas.microsoft.com/office/powerpoint/2010/main" val="1627955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ED31B86-72BE-48B4-BCAD-5E8FC3B9371D}" type="slidenum">
              <a:rPr lang="en-US" altLang="en-US" smtClean="0"/>
              <a:pPr>
                <a:spcBef>
                  <a:spcPct val="0"/>
                </a:spcBef>
              </a:pPr>
              <a:t>7</a:t>
            </a:fld>
            <a:endParaRPr lang="en-US" altLang="en-US"/>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i="1" dirty="0">
                <a:latin typeface="Arial" panose="020B0604020202020204" pitchFamily="34" charset="0"/>
              </a:rPr>
              <a:t>Answer: </a:t>
            </a:r>
            <a:r>
              <a:rPr lang="en-US" altLang="en-US" dirty="0">
                <a:latin typeface="Arial" panose="020B0604020202020204" pitchFamily="34" charset="0"/>
              </a:rPr>
              <a:t>2. Since they start out at the same height, the heavier marble starts out with twice the gravitational potential energy as the lighter one. Since potential energy is proportional to mass, the heavier marble will lose twice the amount of potential energy as the lighter one. Thus, it ends up with twice the kinetic energy.</a:t>
            </a:r>
          </a:p>
        </p:txBody>
      </p:sp>
    </p:spTree>
    <p:extLst>
      <p:ext uri="{BB962C8B-B14F-4D97-AF65-F5344CB8AC3E}">
        <p14:creationId xmlns:p14="http://schemas.microsoft.com/office/powerpoint/2010/main" val="506623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9AF62C3-E3EA-4173-A186-DB007EC13726}" type="slidenum">
              <a:rPr lang="en-US" altLang="en-US"/>
              <a:pPr>
                <a:defRPr/>
              </a:pPr>
              <a:t>‹#›</a:t>
            </a:fld>
            <a:endParaRPr lang="en-US" altLang="en-US"/>
          </a:p>
        </p:txBody>
      </p:sp>
    </p:spTree>
    <p:extLst>
      <p:ext uri="{BB962C8B-B14F-4D97-AF65-F5344CB8AC3E}">
        <p14:creationId xmlns:p14="http://schemas.microsoft.com/office/powerpoint/2010/main" val="1987907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91B1F89-932C-4353-B549-193C9177EB9A}" type="slidenum">
              <a:rPr lang="en-US" altLang="en-US"/>
              <a:pPr>
                <a:defRPr/>
              </a:pPr>
              <a:t>‹#›</a:t>
            </a:fld>
            <a:endParaRPr lang="en-US" altLang="en-US"/>
          </a:p>
        </p:txBody>
      </p:sp>
    </p:spTree>
    <p:extLst>
      <p:ext uri="{BB962C8B-B14F-4D97-AF65-F5344CB8AC3E}">
        <p14:creationId xmlns:p14="http://schemas.microsoft.com/office/powerpoint/2010/main" val="2951795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1813CB7-A200-40A1-A377-5B724817CEC8}" type="slidenum">
              <a:rPr lang="en-US" altLang="en-US"/>
              <a:pPr>
                <a:defRPr/>
              </a:pPr>
              <a:t>‹#›</a:t>
            </a:fld>
            <a:endParaRPr lang="en-US" altLang="en-US"/>
          </a:p>
        </p:txBody>
      </p:sp>
    </p:spTree>
    <p:extLst>
      <p:ext uri="{BB962C8B-B14F-4D97-AF65-F5344CB8AC3E}">
        <p14:creationId xmlns:p14="http://schemas.microsoft.com/office/powerpoint/2010/main" val="60677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8ABACF-DAF1-4ED5-8F2F-09A575BB10C5}" type="slidenum">
              <a:rPr lang="en-US" altLang="en-US"/>
              <a:pPr>
                <a:defRPr/>
              </a:pPr>
              <a:t>‹#›</a:t>
            </a:fld>
            <a:endParaRPr lang="en-US" altLang="en-US"/>
          </a:p>
        </p:txBody>
      </p:sp>
    </p:spTree>
    <p:extLst>
      <p:ext uri="{BB962C8B-B14F-4D97-AF65-F5344CB8AC3E}">
        <p14:creationId xmlns:p14="http://schemas.microsoft.com/office/powerpoint/2010/main" val="1612665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55E42FC-BBE5-486D-9916-8294492A7863}" type="slidenum">
              <a:rPr lang="en-US" altLang="en-US"/>
              <a:pPr>
                <a:defRPr/>
              </a:pPr>
              <a:t>‹#›</a:t>
            </a:fld>
            <a:endParaRPr lang="en-US" altLang="en-US"/>
          </a:p>
        </p:txBody>
      </p:sp>
    </p:spTree>
    <p:extLst>
      <p:ext uri="{BB962C8B-B14F-4D97-AF65-F5344CB8AC3E}">
        <p14:creationId xmlns:p14="http://schemas.microsoft.com/office/powerpoint/2010/main" val="1263169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E3D1664-8359-4A0A-A50D-45E13346EE24}" type="slidenum">
              <a:rPr lang="en-US" altLang="en-US"/>
              <a:pPr>
                <a:defRPr/>
              </a:pPr>
              <a:t>‹#›</a:t>
            </a:fld>
            <a:endParaRPr lang="en-US" altLang="en-US"/>
          </a:p>
        </p:txBody>
      </p:sp>
    </p:spTree>
    <p:extLst>
      <p:ext uri="{BB962C8B-B14F-4D97-AF65-F5344CB8AC3E}">
        <p14:creationId xmlns:p14="http://schemas.microsoft.com/office/powerpoint/2010/main" val="2606157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9BDE5FC-A5F6-45C1-AF53-5CBC35F6C99B}" type="slidenum">
              <a:rPr lang="en-US" altLang="en-US"/>
              <a:pPr>
                <a:defRPr/>
              </a:pPr>
              <a:t>‹#›</a:t>
            </a:fld>
            <a:endParaRPr lang="en-US" altLang="en-US"/>
          </a:p>
        </p:txBody>
      </p:sp>
    </p:spTree>
    <p:extLst>
      <p:ext uri="{BB962C8B-B14F-4D97-AF65-F5344CB8AC3E}">
        <p14:creationId xmlns:p14="http://schemas.microsoft.com/office/powerpoint/2010/main" val="360977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25E64B0-DEF8-47CD-81EE-041A995D228A}" type="slidenum">
              <a:rPr lang="en-US" altLang="en-US"/>
              <a:pPr>
                <a:defRPr/>
              </a:pPr>
              <a:t>‹#›</a:t>
            </a:fld>
            <a:endParaRPr lang="en-US" altLang="en-US"/>
          </a:p>
        </p:txBody>
      </p:sp>
    </p:spTree>
    <p:extLst>
      <p:ext uri="{BB962C8B-B14F-4D97-AF65-F5344CB8AC3E}">
        <p14:creationId xmlns:p14="http://schemas.microsoft.com/office/powerpoint/2010/main" val="2953431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6D4D789-F851-4806-BBA5-505F471FA467}" type="slidenum">
              <a:rPr lang="en-US" altLang="en-US"/>
              <a:pPr>
                <a:defRPr/>
              </a:pPr>
              <a:t>‹#›</a:t>
            </a:fld>
            <a:endParaRPr lang="en-US" altLang="en-US"/>
          </a:p>
        </p:txBody>
      </p:sp>
    </p:spTree>
    <p:extLst>
      <p:ext uri="{BB962C8B-B14F-4D97-AF65-F5344CB8AC3E}">
        <p14:creationId xmlns:p14="http://schemas.microsoft.com/office/powerpoint/2010/main" val="3313383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7E91889-5B32-4DFF-9C2A-C2B0F9EFA541}" type="slidenum">
              <a:rPr lang="en-US" altLang="en-US"/>
              <a:pPr>
                <a:defRPr/>
              </a:pPr>
              <a:t>‹#›</a:t>
            </a:fld>
            <a:endParaRPr lang="en-US" altLang="en-US"/>
          </a:p>
        </p:txBody>
      </p:sp>
    </p:spTree>
    <p:extLst>
      <p:ext uri="{BB962C8B-B14F-4D97-AF65-F5344CB8AC3E}">
        <p14:creationId xmlns:p14="http://schemas.microsoft.com/office/powerpoint/2010/main" val="1200674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254A591-A7D3-4F3E-9229-673FCC7C3005}" type="slidenum">
              <a:rPr lang="en-US" altLang="en-US"/>
              <a:pPr>
                <a:defRPr/>
              </a:pPr>
              <a:t>‹#›</a:t>
            </a:fld>
            <a:endParaRPr lang="en-US" altLang="en-US"/>
          </a:p>
        </p:txBody>
      </p:sp>
    </p:spTree>
    <p:extLst>
      <p:ext uri="{BB962C8B-B14F-4D97-AF65-F5344CB8AC3E}">
        <p14:creationId xmlns:p14="http://schemas.microsoft.com/office/powerpoint/2010/main" val="787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a:lvl1pPr>
          </a:lstStyle>
          <a:p>
            <a:pPr>
              <a:defRPr/>
            </a:pPr>
            <a:fld id="{2CD2066B-459C-48CF-8D24-EDAB4E26C45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pingo.upb.de/51150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0" y="3048000"/>
            <a:ext cx="91440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800" dirty="0"/>
              <a:t>Work, Energy, </a:t>
            </a:r>
            <a:r>
              <a:rPr lang="en-US" altLang="en-US" sz="4800" dirty="0"/>
              <a:t>Power</a:t>
            </a:r>
          </a:p>
          <a:p>
            <a:pPr algn="ctr" eaLnBrk="1" hangingPunct="1">
              <a:spcBef>
                <a:spcPct val="50000"/>
              </a:spcBef>
              <a:buFontTx/>
              <a:buNone/>
            </a:pPr>
            <a:r>
              <a:rPr lang="en-US" altLang="en-US" sz="4800" dirty="0">
                <a:hlinkClick r:id="rId2"/>
              </a:rPr>
              <a:t>http://pingo.upb.de/511500</a:t>
            </a:r>
            <a:endParaRPr lang="en-US" altLang="en-US" sz="4800" dirty="0"/>
          </a:p>
          <a:p>
            <a:pPr algn="ctr" eaLnBrk="1" hangingPunct="1">
              <a:spcBef>
                <a:spcPct val="50000"/>
              </a:spcBef>
              <a:buFontTx/>
              <a:buNone/>
            </a:pPr>
            <a:endParaRPr lang="en-US" altLang="en-US" sz="4800" dirty="0"/>
          </a:p>
          <a:p>
            <a:pPr algn="ctr" eaLnBrk="1" hangingPunct="1">
              <a:spcBef>
                <a:spcPct val="50000"/>
              </a:spcBef>
              <a:buFontTx/>
              <a:buNone/>
            </a:pPr>
            <a:endParaRPr lang="en-US" altLang="en-US" sz="4800" dirty="0"/>
          </a:p>
        </p:txBody>
      </p:sp>
      <p:pic>
        <p:nvPicPr>
          <p:cNvPr id="4099" name="Picture 7"/>
          <p:cNvPicPr>
            <a:picLocks noChangeAspect="1" noChangeArrowheads="1"/>
          </p:cNvPicPr>
          <p:nvPr/>
        </p:nvPicPr>
        <p:blipFill>
          <a:blip r:embed="rId3">
            <a:extLst>
              <a:ext uri="{28A0092B-C50C-407E-A947-70E740481C1C}">
                <a14:useLocalDpi xmlns:a14="http://schemas.microsoft.com/office/drawing/2010/main" val="0"/>
              </a:ext>
            </a:extLst>
          </a:blip>
          <a:srcRect t="64153"/>
          <a:stretch>
            <a:fillRect/>
          </a:stretch>
        </p:blipFill>
        <p:spPr bwMode="auto">
          <a:xfrm>
            <a:off x="2514600" y="2057400"/>
            <a:ext cx="4038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6"/>
          <p:cNvSpPr txBox="1">
            <a:spLocks noChangeArrowheads="1"/>
          </p:cNvSpPr>
          <p:nvPr/>
        </p:nvSpPr>
        <p:spPr bwMode="auto">
          <a:xfrm>
            <a:off x="685800" y="0"/>
            <a:ext cx="78486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err="1">
                <a:latin typeface="Helvetica" panose="020B0604020202020204" pitchFamily="34" charset="0"/>
              </a:rPr>
              <a:t>ConcepTest</a:t>
            </a:r>
            <a:r>
              <a:rPr lang="en-US" altLang="en-US" sz="2400" dirty="0">
                <a:latin typeface="Helvetica" panose="020B0604020202020204" pitchFamily="34" charset="0"/>
              </a:rPr>
              <a:t> 1: Kinetic energy</a:t>
            </a:r>
          </a:p>
          <a:p>
            <a:pPr eaLnBrk="1" hangingPunct="1">
              <a:spcBef>
                <a:spcPct val="0"/>
              </a:spcBef>
              <a:buFontTx/>
              <a:buNone/>
            </a:pPr>
            <a:r>
              <a:rPr lang="en-US" altLang="en-US" sz="2400" b="0" dirty="0">
                <a:latin typeface="Helvetica" panose="020B0604020202020204" pitchFamily="34" charset="0"/>
              </a:rPr>
              <a:t>Car #1 has twice the mass of car #2, but they both have the same kinetic energy. How do their speeds compare?</a:t>
            </a: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r>
              <a:rPr lang="en-US" altLang="en-US" sz="2400" b="0" dirty="0">
                <a:latin typeface="Helvetica" panose="020B0604020202020204" pitchFamily="34" charset="0"/>
              </a:rPr>
              <a:t>1. 2 </a:t>
            </a:r>
            <a:r>
              <a:rPr lang="en-US" altLang="en-US" sz="2400" b="0" i="1" dirty="0">
                <a:latin typeface="Helvetica" panose="020B0604020202020204" pitchFamily="34" charset="0"/>
              </a:rPr>
              <a:t>v</a:t>
            </a:r>
            <a:r>
              <a:rPr lang="en-US" altLang="en-US" sz="2400" b="0" baseline="-25000" dirty="0">
                <a:latin typeface="Helvetica" panose="020B0604020202020204" pitchFamily="34" charset="0"/>
              </a:rPr>
              <a:t>1</a:t>
            </a:r>
            <a:r>
              <a:rPr lang="en-US" altLang="en-US" sz="2400" b="0" dirty="0">
                <a:latin typeface="Helvetica" panose="020B0604020202020204" pitchFamily="34" charset="0"/>
              </a:rPr>
              <a:t> = </a:t>
            </a:r>
            <a:r>
              <a:rPr lang="en-US" altLang="en-US" sz="2400" b="0" i="1" dirty="0">
                <a:latin typeface="Helvetica" panose="020B0604020202020204" pitchFamily="34" charset="0"/>
              </a:rPr>
              <a:t>v</a:t>
            </a:r>
            <a:r>
              <a:rPr lang="en-US" altLang="en-US" sz="2400" b="0" baseline="-25000" dirty="0">
                <a:latin typeface="Helvetica" panose="020B0604020202020204" pitchFamily="34" charset="0"/>
              </a:rPr>
              <a:t>2</a:t>
            </a:r>
            <a:endParaRPr lang="en-US" altLang="en-US" sz="2400" b="0" dirty="0">
              <a:latin typeface="Helvetica" panose="020B0604020202020204" pitchFamily="34" charset="0"/>
            </a:endParaRPr>
          </a:p>
          <a:p>
            <a:pPr eaLnBrk="1" hangingPunct="1">
              <a:spcBef>
                <a:spcPct val="0"/>
              </a:spcBef>
              <a:buFontTx/>
              <a:buNone/>
            </a:pPr>
            <a:r>
              <a:rPr lang="en-US" altLang="en-US" sz="2400" b="0" dirty="0">
                <a:latin typeface="Helvetica" panose="020B0604020202020204" pitchFamily="34" charset="0"/>
              </a:rPr>
              <a:t>2. </a:t>
            </a:r>
            <a:r>
              <a:rPr lang="en-US" altLang="en-US" sz="2400" b="0" dirty="0"/>
              <a:t>√2 </a:t>
            </a:r>
            <a:r>
              <a:rPr lang="en-US" altLang="en-US" sz="2400" b="0" i="1" dirty="0">
                <a:latin typeface="Helvetica" panose="020B0604020202020204" pitchFamily="34" charset="0"/>
              </a:rPr>
              <a:t>v</a:t>
            </a:r>
            <a:r>
              <a:rPr lang="en-US" altLang="en-US" sz="2400" b="0" baseline="-25000" dirty="0">
                <a:latin typeface="Helvetica" panose="020B0604020202020204" pitchFamily="34" charset="0"/>
              </a:rPr>
              <a:t>1</a:t>
            </a:r>
            <a:r>
              <a:rPr lang="en-US" altLang="en-US" sz="2400" b="0" dirty="0">
                <a:latin typeface="Helvetica" panose="020B0604020202020204" pitchFamily="34" charset="0"/>
              </a:rPr>
              <a:t> = </a:t>
            </a:r>
            <a:r>
              <a:rPr lang="en-US" altLang="en-US" sz="2400" b="0" i="1" dirty="0">
                <a:latin typeface="Helvetica" panose="020B0604020202020204" pitchFamily="34" charset="0"/>
              </a:rPr>
              <a:t>v</a:t>
            </a:r>
            <a:r>
              <a:rPr lang="en-US" altLang="en-US" sz="2400" b="0" baseline="-25000" dirty="0">
                <a:latin typeface="Helvetica" panose="020B0604020202020204" pitchFamily="34" charset="0"/>
              </a:rPr>
              <a:t>2</a:t>
            </a:r>
            <a:endParaRPr lang="en-US" altLang="en-US" sz="2400" b="0" dirty="0">
              <a:latin typeface="Helvetica" panose="020B0604020202020204" pitchFamily="34" charset="0"/>
            </a:endParaRPr>
          </a:p>
          <a:p>
            <a:pPr eaLnBrk="1" hangingPunct="1">
              <a:spcBef>
                <a:spcPct val="0"/>
              </a:spcBef>
              <a:buFontTx/>
              <a:buNone/>
            </a:pPr>
            <a:r>
              <a:rPr lang="en-US" altLang="en-US" sz="2400" b="0" dirty="0">
                <a:latin typeface="Helvetica" panose="020B0604020202020204" pitchFamily="34" charset="0"/>
              </a:rPr>
              <a:t>3. 4 </a:t>
            </a:r>
            <a:r>
              <a:rPr lang="en-US" altLang="en-US" sz="2400" b="0" i="1" dirty="0">
                <a:latin typeface="Helvetica" panose="020B0604020202020204" pitchFamily="34" charset="0"/>
              </a:rPr>
              <a:t>v</a:t>
            </a:r>
            <a:r>
              <a:rPr lang="en-US" altLang="en-US" sz="2400" b="0" baseline="-25000" dirty="0">
                <a:latin typeface="Helvetica" panose="020B0604020202020204" pitchFamily="34" charset="0"/>
              </a:rPr>
              <a:t>1</a:t>
            </a:r>
            <a:r>
              <a:rPr lang="en-US" altLang="en-US" sz="2400" b="0" dirty="0">
                <a:latin typeface="Helvetica" panose="020B0604020202020204" pitchFamily="34" charset="0"/>
              </a:rPr>
              <a:t> = </a:t>
            </a:r>
            <a:r>
              <a:rPr lang="en-US" altLang="en-US" sz="2400" b="0" i="1" dirty="0">
                <a:latin typeface="Helvetica" panose="020B0604020202020204" pitchFamily="34" charset="0"/>
              </a:rPr>
              <a:t>v</a:t>
            </a:r>
            <a:r>
              <a:rPr lang="en-US" altLang="en-US" sz="2400" b="0" baseline="-25000" dirty="0">
                <a:latin typeface="Helvetica" panose="020B0604020202020204" pitchFamily="34" charset="0"/>
              </a:rPr>
              <a:t>2</a:t>
            </a:r>
            <a:endParaRPr lang="en-US" altLang="en-US" sz="2400" b="0" dirty="0">
              <a:latin typeface="Helvetica" panose="020B0604020202020204" pitchFamily="34" charset="0"/>
            </a:endParaRPr>
          </a:p>
          <a:p>
            <a:pPr eaLnBrk="1" hangingPunct="1">
              <a:spcBef>
                <a:spcPct val="0"/>
              </a:spcBef>
              <a:buFontTx/>
              <a:buNone/>
            </a:pPr>
            <a:r>
              <a:rPr lang="en-US" altLang="en-US" sz="2400" b="0" dirty="0">
                <a:latin typeface="Helvetica" panose="020B0604020202020204" pitchFamily="34" charset="0"/>
              </a:rPr>
              <a:t>4. </a:t>
            </a:r>
            <a:r>
              <a:rPr lang="en-US" altLang="en-US" sz="2400" b="0" i="1" dirty="0">
                <a:latin typeface="Helvetica" panose="020B0604020202020204" pitchFamily="34" charset="0"/>
              </a:rPr>
              <a:t>v</a:t>
            </a:r>
            <a:r>
              <a:rPr lang="en-US" altLang="en-US" sz="2400" b="0" baseline="-25000" dirty="0">
                <a:latin typeface="Helvetica" panose="020B0604020202020204" pitchFamily="34" charset="0"/>
              </a:rPr>
              <a:t>1</a:t>
            </a:r>
            <a:r>
              <a:rPr lang="en-US" altLang="en-US" sz="2400" b="0" dirty="0">
                <a:latin typeface="Helvetica" panose="020B0604020202020204" pitchFamily="34" charset="0"/>
              </a:rPr>
              <a:t> = </a:t>
            </a:r>
            <a:r>
              <a:rPr lang="en-US" altLang="en-US" sz="2400" b="0" i="1" dirty="0">
                <a:latin typeface="Helvetica" panose="020B0604020202020204" pitchFamily="34" charset="0"/>
              </a:rPr>
              <a:t>v</a:t>
            </a:r>
            <a:r>
              <a:rPr lang="en-US" altLang="en-US" sz="2400" b="0" baseline="-25000" dirty="0">
                <a:latin typeface="Helvetica" panose="020B0604020202020204" pitchFamily="34" charset="0"/>
              </a:rPr>
              <a:t>2</a:t>
            </a:r>
          </a:p>
          <a:p>
            <a:pPr eaLnBrk="1" hangingPunct="1">
              <a:spcBef>
                <a:spcPct val="0"/>
              </a:spcBef>
              <a:buFontTx/>
              <a:buNone/>
            </a:pPr>
            <a:r>
              <a:rPr lang="en-US" altLang="en-US" sz="2400" b="0" dirty="0">
                <a:latin typeface="Helvetica" panose="020B0604020202020204" pitchFamily="34" charset="0"/>
              </a:rPr>
              <a:t>5. </a:t>
            </a:r>
            <a:r>
              <a:rPr lang="en-US" altLang="en-US" sz="2400" b="0" i="1" dirty="0">
                <a:latin typeface="Helvetica" panose="020B0604020202020204" pitchFamily="34" charset="0"/>
              </a:rPr>
              <a:t>v</a:t>
            </a:r>
            <a:r>
              <a:rPr lang="en-US" altLang="en-US" sz="2400" b="0" baseline="-25000" dirty="0">
                <a:latin typeface="Helvetica" panose="020B0604020202020204" pitchFamily="34" charset="0"/>
              </a:rPr>
              <a:t>1</a:t>
            </a:r>
            <a:r>
              <a:rPr lang="en-US" altLang="en-US" sz="2400" b="0" dirty="0">
                <a:latin typeface="Helvetica" panose="020B0604020202020204" pitchFamily="34" charset="0"/>
              </a:rPr>
              <a:t> = </a:t>
            </a:r>
            <a:r>
              <a:rPr lang="en-US" altLang="en-US" sz="2400" b="0" dirty="0"/>
              <a:t>√2 </a:t>
            </a:r>
            <a:r>
              <a:rPr lang="en-US" altLang="en-US" sz="2400" b="0" i="1" dirty="0">
                <a:latin typeface="Helvetica" panose="020B0604020202020204" pitchFamily="34" charset="0"/>
              </a:rPr>
              <a:t>v</a:t>
            </a:r>
            <a:r>
              <a:rPr lang="en-US" altLang="en-US" sz="2400" b="0" baseline="-25000" dirty="0">
                <a:latin typeface="Helvetica" panose="020B0604020202020204" pitchFamily="34" charset="0"/>
              </a:rPr>
              <a:t>2</a:t>
            </a:r>
            <a:r>
              <a:rPr lang="en-US" altLang="en-US" sz="2400" b="0" dirty="0">
                <a:latin typeface="Helvetica"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6"/>
          <p:cNvSpPr txBox="1">
            <a:spLocks noChangeArrowheads="1"/>
          </p:cNvSpPr>
          <p:nvPr/>
        </p:nvSpPr>
        <p:spPr bwMode="auto">
          <a:xfrm>
            <a:off x="685800" y="0"/>
            <a:ext cx="7848600"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err="1">
                <a:latin typeface="Helvetica" panose="020B0604020202020204" pitchFamily="34" charset="0"/>
              </a:rPr>
              <a:t>ConcepTest</a:t>
            </a:r>
            <a:r>
              <a:rPr lang="en-US" altLang="en-US" sz="2400" dirty="0">
                <a:latin typeface="Helvetica" panose="020B0604020202020204" pitchFamily="34" charset="0"/>
              </a:rPr>
              <a:t> 1: Kinetic energy</a:t>
            </a:r>
          </a:p>
          <a:p>
            <a:pPr eaLnBrk="1" hangingPunct="1">
              <a:spcBef>
                <a:spcPct val="0"/>
              </a:spcBef>
              <a:buFontTx/>
              <a:buNone/>
            </a:pPr>
            <a:r>
              <a:rPr lang="en-US" altLang="en-US" sz="2400" b="0" dirty="0">
                <a:latin typeface="Helvetica" panose="020B0604020202020204" pitchFamily="34" charset="0"/>
              </a:rPr>
              <a:t>Car #1 has twice the mass of car #2, but they both have the same kinetic energy. How do their speeds compare?</a:t>
            </a: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r>
              <a:rPr lang="en-US" altLang="en-US" sz="2400" dirty="0">
                <a:latin typeface="Helvetica" panose="020B0604020202020204" pitchFamily="34" charset="0"/>
              </a:rPr>
              <a:t>2. </a:t>
            </a:r>
            <a:r>
              <a:rPr lang="en-US" altLang="en-US" sz="2400" dirty="0"/>
              <a:t>√2 </a:t>
            </a:r>
            <a:r>
              <a:rPr lang="en-US" altLang="en-US" sz="2400" i="1" dirty="0">
                <a:latin typeface="Helvetica" panose="020B0604020202020204" pitchFamily="34" charset="0"/>
              </a:rPr>
              <a:t>v</a:t>
            </a:r>
            <a:r>
              <a:rPr lang="en-US" altLang="en-US" sz="2400" baseline="-25000" dirty="0">
                <a:latin typeface="Helvetica" panose="020B0604020202020204" pitchFamily="34" charset="0"/>
              </a:rPr>
              <a:t>1</a:t>
            </a:r>
            <a:r>
              <a:rPr lang="en-US" altLang="en-US" sz="2400" dirty="0">
                <a:latin typeface="Helvetica" panose="020B0604020202020204" pitchFamily="34" charset="0"/>
              </a:rPr>
              <a:t> = </a:t>
            </a:r>
            <a:r>
              <a:rPr lang="en-US" altLang="en-US" sz="2400" i="1" dirty="0">
                <a:latin typeface="Helvetica" panose="020B0604020202020204" pitchFamily="34" charset="0"/>
              </a:rPr>
              <a:t>v</a:t>
            </a:r>
            <a:r>
              <a:rPr lang="en-US" altLang="en-US" sz="2400" baseline="-25000" dirty="0">
                <a:latin typeface="Helvetica" panose="020B0604020202020204" pitchFamily="34" charset="0"/>
              </a:rPr>
              <a:t>2</a:t>
            </a:r>
            <a:endParaRPr lang="en-US" altLang="en-US" sz="240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None/>
            </a:pPr>
            <a:r>
              <a:rPr lang="en-US" altLang="en-US" sz="2400" b="0" dirty="0"/>
              <a:t>Kinetic energy is proportional to the mass and proportional to the square of the velocity. Since the mass of car #1 is twice the mass of car #2, the square of the velocity of car #2 must be twice the square of the velocity of car #1. Hence, the velocity of car #2 must be √2 times the velocity of car #1.</a:t>
            </a:r>
          </a:p>
        </p:txBody>
      </p:sp>
    </p:spTree>
    <p:extLst>
      <p:ext uri="{BB962C8B-B14F-4D97-AF65-F5344CB8AC3E}">
        <p14:creationId xmlns:p14="http://schemas.microsoft.com/office/powerpoint/2010/main" val="4001882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7"/>
          <p:cNvSpPr txBox="1">
            <a:spLocks noChangeArrowheads="1"/>
          </p:cNvSpPr>
          <p:nvPr/>
        </p:nvSpPr>
        <p:spPr bwMode="auto">
          <a:xfrm>
            <a:off x="685800" y="0"/>
            <a:ext cx="78486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err="1">
                <a:latin typeface="Helvetica" panose="020B0604020202020204" pitchFamily="34" charset="0"/>
              </a:rPr>
              <a:t>ConcepTest</a:t>
            </a:r>
            <a:r>
              <a:rPr lang="en-US" altLang="en-US" sz="2400" dirty="0">
                <a:latin typeface="Helvetica" panose="020B0604020202020204" pitchFamily="34" charset="0"/>
              </a:rPr>
              <a:t> 2: Potential energy</a:t>
            </a:r>
            <a:endParaRPr lang="en-US" altLang="en-US" sz="2400" b="0" dirty="0">
              <a:latin typeface="Helvetica" panose="020B0604020202020204" pitchFamily="34" charset="0"/>
            </a:endParaRPr>
          </a:p>
          <a:p>
            <a:pPr eaLnBrk="1" hangingPunct="1">
              <a:spcBef>
                <a:spcPct val="0"/>
              </a:spcBef>
              <a:buFontTx/>
              <a:buNone/>
            </a:pPr>
            <a:r>
              <a:rPr lang="en-US" altLang="en-US" sz="2400" b="0" dirty="0">
                <a:latin typeface="Helvetica" panose="020B0604020202020204" pitchFamily="34" charset="0"/>
              </a:rPr>
              <a:t>You push a box halfway up a ramp, so that it has potential energy equal to </a:t>
            </a:r>
            <a:r>
              <a:rPr lang="en-US" altLang="en-US" sz="2400" b="0" i="1" dirty="0">
                <a:latin typeface="Helvetica" panose="020B0604020202020204" pitchFamily="34" charset="0"/>
              </a:rPr>
              <a:t>Z</a:t>
            </a:r>
            <a:r>
              <a:rPr lang="en-US" altLang="en-US" sz="2400" b="0" dirty="0">
                <a:latin typeface="Helvetica" panose="020B0604020202020204" pitchFamily="34" charset="0"/>
              </a:rPr>
              <a:t>. If you push the box all the way up the ramp, the potential energy will be</a:t>
            </a: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r>
              <a:rPr lang="en-US" altLang="en-US" sz="2400" b="0" dirty="0">
                <a:latin typeface="Helvetica" panose="020B0604020202020204" pitchFamily="34" charset="0"/>
              </a:rPr>
              <a:t>1. equal to </a:t>
            </a:r>
            <a:r>
              <a:rPr lang="en-US" altLang="en-US" sz="2400" b="0" i="1" dirty="0">
                <a:latin typeface="Helvetica" panose="020B0604020202020204" pitchFamily="34" charset="0"/>
              </a:rPr>
              <a:t>Z</a:t>
            </a:r>
            <a:r>
              <a:rPr lang="en-US" altLang="en-US" sz="2400" b="0" dirty="0">
                <a:latin typeface="Helvetica" panose="020B0604020202020204" pitchFamily="34" charset="0"/>
              </a:rPr>
              <a:t>.</a:t>
            </a:r>
          </a:p>
          <a:p>
            <a:pPr eaLnBrk="1" hangingPunct="1">
              <a:spcBef>
                <a:spcPct val="0"/>
              </a:spcBef>
              <a:buFontTx/>
              <a:buNone/>
            </a:pPr>
            <a:r>
              <a:rPr lang="en-US" altLang="en-US" sz="2400" b="0" dirty="0">
                <a:latin typeface="Helvetica" panose="020B0604020202020204" pitchFamily="34" charset="0"/>
              </a:rPr>
              <a:t>2. greater than </a:t>
            </a:r>
            <a:r>
              <a:rPr lang="en-US" altLang="en-US" sz="2400" b="0" i="1" dirty="0">
                <a:latin typeface="Helvetica" panose="020B0604020202020204" pitchFamily="34" charset="0"/>
              </a:rPr>
              <a:t>Z</a:t>
            </a:r>
            <a:r>
              <a:rPr lang="en-US" altLang="en-US" sz="2400" b="0" dirty="0">
                <a:latin typeface="Helvetica" panose="020B0604020202020204" pitchFamily="34" charset="0"/>
              </a:rPr>
              <a:t>, but less than 2 </a:t>
            </a:r>
            <a:r>
              <a:rPr lang="en-US" altLang="en-US" sz="2400" b="0" i="1" dirty="0">
                <a:latin typeface="Helvetica" panose="020B0604020202020204" pitchFamily="34" charset="0"/>
              </a:rPr>
              <a:t>Z</a:t>
            </a:r>
            <a:r>
              <a:rPr lang="en-US" altLang="en-US" sz="2400" b="0" dirty="0">
                <a:latin typeface="Helvetica" panose="020B0604020202020204" pitchFamily="34" charset="0"/>
              </a:rPr>
              <a:t>.</a:t>
            </a:r>
          </a:p>
          <a:p>
            <a:pPr eaLnBrk="1" hangingPunct="1">
              <a:spcBef>
                <a:spcPct val="0"/>
              </a:spcBef>
              <a:buFontTx/>
              <a:buNone/>
            </a:pPr>
            <a:r>
              <a:rPr lang="en-US" altLang="en-US" sz="2400" b="0" dirty="0">
                <a:latin typeface="Helvetica" panose="020B0604020202020204" pitchFamily="34" charset="0"/>
              </a:rPr>
              <a:t>3. equal to 2</a:t>
            </a:r>
            <a:r>
              <a:rPr lang="en-US" altLang="en-US" sz="2400" b="0" i="1" dirty="0">
                <a:latin typeface="Helvetica" panose="020B0604020202020204" pitchFamily="34" charset="0"/>
              </a:rPr>
              <a:t> Z</a:t>
            </a:r>
            <a:r>
              <a:rPr lang="en-US" altLang="en-US" sz="2400" b="0" dirty="0">
                <a:latin typeface="Helvetica" panose="020B0604020202020204" pitchFamily="34" charset="0"/>
              </a:rPr>
              <a:t>.</a:t>
            </a:r>
          </a:p>
          <a:p>
            <a:pPr eaLnBrk="1" hangingPunct="1">
              <a:spcBef>
                <a:spcPct val="0"/>
              </a:spcBef>
              <a:buFontTx/>
              <a:buNone/>
            </a:pPr>
            <a:r>
              <a:rPr lang="en-US" altLang="en-US" sz="2400" b="0" dirty="0">
                <a:latin typeface="Helvetica" panose="020B0604020202020204" pitchFamily="34" charset="0"/>
              </a:rPr>
              <a:t>4. one-half </a:t>
            </a:r>
            <a:r>
              <a:rPr lang="en-US" altLang="en-US" sz="2400" b="0" i="1" dirty="0">
                <a:latin typeface="Helvetica" panose="020B0604020202020204" pitchFamily="34" charset="0"/>
              </a:rPr>
              <a:t>Z</a:t>
            </a:r>
            <a:r>
              <a:rPr lang="en-US" altLang="en-US" sz="2400" b="0" dirty="0">
                <a:latin typeface="Helvetica" panose="020B0604020202020204" pitchFamily="34" charset="0"/>
              </a:rPr>
              <a:t>.</a:t>
            </a:r>
          </a:p>
          <a:p>
            <a:pPr eaLnBrk="1" hangingPunct="1">
              <a:spcBef>
                <a:spcPct val="0"/>
              </a:spcBef>
              <a:buFontTx/>
              <a:buNone/>
            </a:pPr>
            <a:r>
              <a:rPr lang="en-US" altLang="en-US" sz="2400" b="0" dirty="0">
                <a:latin typeface="Helvetica" panose="020B0604020202020204" pitchFamily="34" charset="0"/>
              </a:rPr>
              <a:t>5. impossible to determine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0">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0">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170">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170">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70">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7"/>
          <p:cNvSpPr txBox="1">
            <a:spLocks noChangeArrowheads="1"/>
          </p:cNvSpPr>
          <p:nvPr/>
        </p:nvSpPr>
        <p:spPr bwMode="auto">
          <a:xfrm>
            <a:off x="685800" y="0"/>
            <a:ext cx="78486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err="1">
                <a:latin typeface="Helvetica" panose="020B0604020202020204" pitchFamily="34" charset="0"/>
              </a:rPr>
              <a:t>ConcepTest</a:t>
            </a:r>
            <a:r>
              <a:rPr lang="en-US" altLang="en-US" sz="2400" dirty="0">
                <a:latin typeface="Helvetica" panose="020B0604020202020204" pitchFamily="34" charset="0"/>
              </a:rPr>
              <a:t> 2: Potential energy</a:t>
            </a:r>
            <a:endParaRPr lang="en-US" altLang="en-US" sz="2400" b="0" dirty="0">
              <a:latin typeface="Helvetica" panose="020B0604020202020204" pitchFamily="34" charset="0"/>
            </a:endParaRPr>
          </a:p>
          <a:p>
            <a:pPr eaLnBrk="1" hangingPunct="1">
              <a:spcBef>
                <a:spcPct val="0"/>
              </a:spcBef>
              <a:buFontTx/>
              <a:buNone/>
            </a:pPr>
            <a:r>
              <a:rPr lang="en-US" altLang="en-US" sz="2400" b="0" dirty="0">
                <a:latin typeface="Helvetica" panose="020B0604020202020204" pitchFamily="34" charset="0"/>
              </a:rPr>
              <a:t>You push a box halfway up a ramp, so that it has potential energy equal to </a:t>
            </a:r>
            <a:r>
              <a:rPr lang="en-US" altLang="en-US" sz="2400" b="0" i="1" dirty="0">
                <a:latin typeface="Helvetica" panose="020B0604020202020204" pitchFamily="34" charset="0"/>
              </a:rPr>
              <a:t>Z</a:t>
            </a:r>
            <a:r>
              <a:rPr lang="en-US" altLang="en-US" sz="2400" b="0" dirty="0">
                <a:latin typeface="Helvetica" panose="020B0604020202020204" pitchFamily="34" charset="0"/>
              </a:rPr>
              <a:t>. If you push the box all the way up the ramp, the potential energy will be</a:t>
            </a: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r>
              <a:rPr lang="en-US" altLang="en-US" sz="2400" dirty="0">
                <a:latin typeface="Helvetica" panose="020B0604020202020204" pitchFamily="34" charset="0"/>
              </a:rPr>
              <a:t>3. equal to 2</a:t>
            </a:r>
            <a:r>
              <a:rPr lang="en-US" altLang="en-US" sz="2400" i="1" dirty="0">
                <a:latin typeface="Helvetica" panose="020B0604020202020204" pitchFamily="34" charset="0"/>
              </a:rPr>
              <a:t> Z</a:t>
            </a:r>
            <a:r>
              <a:rPr lang="en-US" altLang="en-US" sz="2400" dirty="0">
                <a:latin typeface="Helvetica" panose="020B0604020202020204" pitchFamily="34" charset="0"/>
              </a:rPr>
              <a:t>.</a:t>
            </a:r>
          </a:p>
          <a:p>
            <a:pPr eaLnBrk="1" hangingPunct="1">
              <a:spcBef>
                <a:spcPct val="0"/>
              </a:spcBef>
              <a:buFontTx/>
              <a:buNone/>
            </a:pPr>
            <a:endParaRPr lang="en-US" altLang="en-US" sz="2400" dirty="0">
              <a:latin typeface="Helvetica" panose="020B0604020202020204" pitchFamily="34" charset="0"/>
            </a:endParaRPr>
          </a:p>
          <a:p>
            <a:pPr eaLnBrk="1" hangingPunct="1">
              <a:spcBef>
                <a:spcPct val="0"/>
              </a:spcBef>
              <a:buFontTx/>
              <a:buNone/>
            </a:pPr>
            <a:endParaRPr lang="en-US" altLang="en-US" sz="2400" dirty="0">
              <a:latin typeface="Helvetica" panose="020B0604020202020204" pitchFamily="34" charset="0"/>
            </a:endParaRPr>
          </a:p>
          <a:p>
            <a:pPr eaLnBrk="1" hangingPunct="1">
              <a:spcBef>
                <a:spcPct val="0"/>
              </a:spcBef>
              <a:buFontTx/>
              <a:buNone/>
            </a:pPr>
            <a:endParaRPr lang="en-US" altLang="en-US" sz="2400" dirty="0">
              <a:latin typeface="Helvetica" panose="020B0604020202020204" pitchFamily="34" charset="0"/>
            </a:endParaRPr>
          </a:p>
          <a:p>
            <a:pPr eaLnBrk="1" hangingPunct="1">
              <a:spcBef>
                <a:spcPct val="0"/>
              </a:spcBef>
              <a:buNone/>
            </a:pPr>
            <a:r>
              <a:rPr lang="en-US" altLang="en-US" sz="2400" b="0" dirty="0"/>
              <a:t>The gravitational potential energy is proportional to the mass and to the height. Since the mass is fixed and the height is doubled, the potential energy is also doubled.</a:t>
            </a:r>
          </a:p>
        </p:txBody>
      </p:sp>
    </p:spTree>
    <p:extLst>
      <p:ext uri="{BB962C8B-B14F-4D97-AF65-F5344CB8AC3E}">
        <p14:creationId xmlns:p14="http://schemas.microsoft.com/office/powerpoint/2010/main" val="418083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6"/>
          <p:cNvSpPr txBox="1">
            <a:spLocks noChangeArrowheads="1"/>
          </p:cNvSpPr>
          <p:nvPr/>
        </p:nvSpPr>
        <p:spPr bwMode="auto">
          <a:xfrm>
            <a:off x="685800" y="0"/>
            <a:ext cx="78486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err="1">
                <a:latin typeface="Helvetica" panose="020B0604020202020204" pitchFamily="34" charset="0"/>
              </a:rPr>
              <a:t>ConcepTest</a:t>
            </a:r>
            <a:r>
              <a:rPr lang="en-US" altLang="en-US" sz="2400" dirty="0">
                <a:latin typeface="Helvetica" panose="020B0604020202020204" pitchFamily="34" charset="0"/>
              </a:rPr>
              <a:t> 3: Conservation of energy</a:t>
            </a:r>
          </a:p>
          <a:p>
            <a:pPr eaLnBrk="1" hangingPunct="1">
              <a:spcBef>
                <a:spcPct val="0"/>
              </a:spcBef>
              <a:buFontTx/>
              <a:buNone/>
            </a:pPr>
            <a:r>
              <a:rPr lang="en-US" altLang="en-US" sz="2400" b="0" dirty="0">
                <a:latin typeface="Helvetica" panose="020B0604020202020204" pitchFamily="34" charset="0"/>
              </a:rPr>
              <a:t>Two marbles, one twice as heavy as the other, are dropped to the ground from the roof of a building. For these small marbles, air resistance is negligible. Just before hitting the ground, the heavier marble has</a:t>
            </a: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r>
              <a:rPr lang="en-US" altLang="en-US" sz="2400" b="0" dirty="0">
                <a:latin typeface="Helvetica" panose="020B0604020202020204" pitchFamily="34" charset="0"/>
              </a:rPr>
              <a:t>1. as much kinetic energy as the lighter one.</a:t>
            </a:r>
          </a:p>
          <a:p>
            <a:pPr eaLnBrk="1" hangingPunct="1">
              <a:spcBef>
                <a:spcPct val="0"/>
              </a:spcBef>
              <a:buFontTx/>
              <a:buNone/>
            </a:pPr>
            <a:r>
              <a:rPr lang="en-US" altLang="en-US" sz="2400" b="0" dirty="0">
                <a:latin typeface="Helvetica" panose="020B0604020202020204" pitchFamily="34" charset="0"/>
              </a:rPr>
              <a:t>2. twice as much kinetic energy as the lighter one.</a:t>
            </a:r>
          </a:p>
          <a:p>
            <a:pPr eaLnBrk="1" hangingPunct="1">
              <a:spcBef>
                <a:spcPct val="0"/>
              </a:spcBef>
              <a:buFontTx/>
              <a:buNone/>
            </a:pPr>
            <a:r>
              <a:rPr lang="en-US" altLang="en-US" sz="2400" b="0" dirty="0">
                <a:latin typeface="Helvetica" panose="020B0604020202020204" pitchFamily="34" charset="0"/>
              </a:rPr>
              <a:t>3. half as much kinetic energy as the lighter one.</a:t>
            </a:r>
          </a:p>
          <a:p>
            <a:pPr eaLnBrk="1" hangingPunct="1">
              <a:spcBef>
                <a:spcPct val="0"/>
              </a:spcBef>
              <a:buFontTx/>
              <a:buNone/>
            </a:pPr>
            <a:r>
              <a:rPr lang="en-US" altLang="en-US" sz="2400" b="0" dirty="0">
                <a:latin typeface="Helvetica" panose="020B0604020202020204" pitchFamily="34" charset="0"/>
              </a:rPr>
              <a:t>4. four times as much kinetic energy as the lighter one.</a:t>
            </a:r>
          </a:p>
          <a:p>
            <a:pPr eaLnBrk="1" hangingPunct="1">
              <a:spcBef>
                <a:spcPct val="0"/>
              </a:spcBef>
              <a:buFontTx/>
              <a:buNone/>
            </a:pPr>
            <a:r>
              <a:rPr lang="en-US" altLang="en-US" sz="2400" b="0" dirty="0">
                <a:latin typeface="Helvetica" panose="020B0604020202020204" pitchFamily="34" charset="0"/>
              </a:rPr>
              <a:t>5. impossible to determine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18">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218">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218">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218">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21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6"/>
          <p:cNvSpPr txBox="1">
            <a:spLocks noChangeArrowheads="1"/>
          </p:cNvSpPr>
          <p:nvPr/>
        </p:nvSpPr>
        <p:spPr bwMode="auto">
          <a:xfrm>
            <a:off x="685800" y="0"/>
            <a:ext cx="7848600" cy="674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err="1">
                <a:latin typeface="Helvetica" panose="020B0604020202020204" pitchFamily="34" charset="0"/>
              </a:rPr>
              <a:t>ConcepTest</a:t>
            </a:r>
            <a:r>
              <a:rPr lang="en-US" altLang="en-US" sz="2400" dirty="0">
                <a:latin typeface="Helvetica" panose="020B0604020202020204" pitchFamily="34" charset="0"/>
              </a:rPr>
              <a:t> 3: Conservation of energy</a:t>
            </a:r>
          </a:p>
          <a:p>
            <a:pPr eaLnBrk="1" hangingPunct="1">
              <a:spcBef>
                <a:spcPct val="0"/>
              </a:spcBef>
              <a:buFontTx/>
              <a:buNone/>
            </a:pPr>
            <a:r>
              <a:rPr lang="en-US" altLang="en-US" sz="2400" b="0" dirty="0">
                <a:latin typeface="Helvetica" panose="020B0604020202020204" pitchFamily="34" charset="0"/>
              </a:rPr>
              <a:t>Two marbles, one twice as heavy as the other, are dropped to the ground from the roof of a building. For these small marbles, air resistance is negligible. Just before hitting the ground, the heavier marble has</a:t>
            </a: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r>
              <a:rPr lang="en-US" altLang="en-US" sz="2400" dirty="0">
                <a:latin typeface="Helvetica" panose="020B0604020202020204" pitchFamily="34" charset="0"/>
              </a:rPr>
              <a:t>2. twice as much kinetic energy as the lighter one.</a:t>
            </a: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endParaRPr lang="en-US" altLang="en-US" sz="2400" b="0" dirty="0">
              <a:latin typeface="Helvetica" panose="020B0604020202020204" pitchFamily="34" charset="0"/>
            </a:endParaRPr>
          </a:p>
          <a:p>
            <a:pPr eaLnBrk="1" hangingPunct="1">
              <a:spcBef>
                <a:spcPct val="0"/>
              </a:spcBef>
              <a:buFontTx/>
              <a:buNone/>
            </a:pPr>
            <a:r>
              <a:rPr lang="en-US" altLang="en-US" sz="2400" b="0" dirty="0"/>
              <a:t>Since they start out at the same height, the heavier marble starts out with twice the gravitational potential energy as the lighter one. Since potential energy is proportional to mass, the heavier marble will lose twice the amount of potential energy as the lighter one. Thus, it ends up with twice the kinetic energy.</a:t>
            </a:r>
            <a:endParaRPr lang="en-US" altLang="en-US" sz="2400" b="0" dirty="0">
              <a:latin typeface="Helvetica" panose="020B0604020202020204" pitchFamily="34" charset="0"/>
            </a:endParaRPr>
          </a:p>
        </p:txBody>
      </p:sp>
    </p:spTree>
    <p:extLst>
      <p:ext uri="{BB962C8B-B14F-4D97-AF65-F5344CB8AC3E}">
        <p14:creationId xmlns:p14="http://schemas.microsoft.com/office/powerpoint/2010/main" val="339607173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925</Words>
  <Application>Microsoft Office PowerPoint</Application>
  <PresentationFormat>On-screen Show (4:3)</PresentationFormat>
  <Paragraphs>68</Paragraphs>
  <Slides>7</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Helvetica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Pearson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Pearson</dc:creator>
  <cp:lastModifiedBy>Dave Lommen</cp:lastModifiedBy>
  <cp:revision>58</cp:revision>
  <dcterms:created xsi:type="dcterms:W3CDTF">2007-02-15T22:52:37Z</dcterms:created>
  <dcterms:modified xsi:type="dcterms:W3CDTF">2017-03-27T04:36:33Z</dcterms:modified>
</cp:coreProperties>
</file>