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a against sky at sunset 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Sea against sky at sunset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each and sea at sunset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each and sea at sunset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Sea against sky at sunset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ea against sky at sunset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EJS Architecture"/>
          <p:cNvSpPr txBox="1"/>
          <p:nvPr>
            <p:ph type="ctrTitle"/>
          </p:nvPr>
        </p:nvSpPr>
        <p:spPr>
          <a:xfrm>
            <a:off x="1219200" y="1257581"/>
            <a:ext cx="21945600" cy="2063778"/>
          </a:xfrm>
          <a:prstGeom prst="rect">
            <a:avLst/>
          </a:prstGeom>
        </p:spPr>
        <p:txBody>
          <a:bodyPr/>
          <a:lstStyle>
            <a:lvl1pPr>
              <a:defRPr spc="-100" sz="100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EJS Architecture</a:t>
            </a:r>
          </a:p>
        </p:txBody>
      </p:sp>
      <p:sp>
        <p:nvSpPr>
          <p:cNvPr id="172" name="Francisco Esquembre"/>
          <p:cNvSpPr txBox="1"/>
          <p:nvPr>
            <p:ph type="subTitle" sz="quarter" idx="1"/>
          </p:nvPr>
        </p:nvSpPr>
        <p:spPr>
          <a:xfrm>
            <a:off x="1535327" y="8644307"/>
            <a:ext cx="10862125" cy="2279449"/>
          </a:xfrm>
          <a:prstGeom prst="rect">
            <a:avLst/>
          </a:prstGeom>
        </p:spPr>
        <p:txBody>
          <a:bodyPr/>
          <a:lstStyle>
            <a:lvl1pPr>
              <a:defRPr spc="-39" sz="4000">
                <a:solidFill>
                  <a:srgbClr val="0433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Francisco Esquembre</a:t>
            </a:r>
          </a:p>
        </p:txBody>
      </p:sp>
      <p:pic>
        <p:nvPicPr>
          <p:cNvPr id="173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987" y="11986162"/>
            <a:ext cx="5147243" cy="167068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Powered by WebEJS"/>
          <p:cNvSpPr txBox="1"/>
          <p:nvPr/>
        </p:nvSpPr>
        <p:spPr>
          <a:xfrm>
            <a:off x="21264571" y="13034571"/>
            <a:ext cx="295759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4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175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08764" y="11404637"/>
            <a:ext cx="2069206" cy="1768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Screenshot 2024-07-14 at 00.12.45.png" descr="Screenshot 2024-07-14 at 00.12.45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25431"/>
          <a:stretch>
            <a:fillRect/>
          </a:stretch>
        </p:blipFill>
        <p:spPr>
          <a:xfrm>
            <a:off x="11453826" y="4574742"/>
            <a:ext cx="10862125" cy="510880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Creation of Interactive Resources Using the WebEJS Authoring Toolkit"/>
          <p:cNvSpPr txBox="1"/>
          <p:nvPr/>
        </p:nvSpPr>
        <p:spPr>
          <a:xfrm>
            <a:off x="5894083" y="12360697"/>
            <a:ext cx="14870636" cy="92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INPUT…"/>
          <p:cNvSpPr txBox="1"/>
          <p:nvPr/>
        </p:nvSpPr>
        <p:spPr>
          <a:xfrm>
            <a:off x="967193" y="2018486"/>
            <a:ext cx="5953447" cy="6067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500"/>
              </a:spcBef>
              <a:defRPr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INPUT</a:t>
            </a:r>
          </a:p>
          <a:p>
            <a:pPr defTabSz="457200">
              <a:lnSpc>
                <a:spcPct val="100000"/>
              </a:lnSpc>
              <a:spcBef>
                <a:spcPts val="500"/>
              </a:spcBef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Three work panels: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Description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Model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View</a:t>
            </a:r>
          </a:p>
        </p:txBody>
      </p:sp>
      <p:sp>
        <p:nvSpPr>
          <p:cNvPr id="180" name="A simple interface for a simple…"/>
          <p:cNvSpPr txBox="1"/>
          <p:nvPr>
            <p:ph type="title"/>
          </p:nvPr>
        </p:nvSpPr>
        <p:spPr>
          <a:xfrm>
            <a:off x="1219200" y="774700"/>
            <a:ext cx="22116224" cy="2445973"/>
          </a:xfrm>
          <a:prstGeom prst="rect">
            <a:avLst/>
          </a:prstGeom>
        </p:spPr>
        <p:txBody>
          <a:bodyPr/>
          <a:lstStyle/>
          <a:p>
            <a:pPr defTabSz="1853183">
              <a:defRPr spc="-67" sz="6764">
                <a:solidFill>
                  <a:srgbClr val="0433FF"/>
                </a:solidFill>
              </a:defRPr>
            </a:pPr>
            <a:r>
              <a:t>A simple interface for a simple</a:t>
            </a:r>
          </a:p>
          <a:p>
            <a:pPr defTabSz="1853183">
              <a:defRPr spc="-67" sz="6764">
                <a:solidFill>
                  <a:srgbClr val="0433FF"/>
                </a:solidFill>
              </a:defRPr>
            </a:pPr>
            <a:r>
              <a:t> simulation structure</a:t>
            </a:r>
          </a:p>
        </p:txBody>
      </p:sp>
      <p:pic>
        <p:nvPicPr>
          <p:cNvPr id="181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183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pic>
        <p:nvPicPr>
          <p:cNvPr id="185" name="Screenshot 2024-07-14 at 00.12.45.png" descr="Screenshot 2024-07-14 at 00.12.45.png"/>
          <p:cNvPicPr>
            <a:picLocks noChangeAspect="1"/>
          </p:cNvPicPr>
          <p:nvPr/>
        </p:nvPicPr>
        <p:blipFill>
          <a:blip r:embed="rId4">
            <a:extLst/>
          </a:blip>
          <a:srcRect l="0" t="410" r="50109" b="35847"/>
          <a:stretch>
            <a:fillRect/>
          </a:stretch>
        </p:blipFill>
        <p:spPr>
          <a:xfrm>
            <a:off x="8060720" y="3806835"/>
            <a:ext cx="10413496" cy="8391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Rounded Rectangle Rounded rectangle" descr="Rounded Rectangle Rounded rectang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35454" y="3591461"/>
            <a:ext cx="3218413" cy="927767"/>
          </a:xfrm>
          <a:prstGeom prst="rect">
            <a:avLst/>
          </a:prstGeom>
        </p:spPr>
      </p:pic>
      <p:pic>
        <p:nvPicPr>
          <p:cNvPr id="188" name="Rounded Rectangle Rounded rectangle" descr="Rounded Rectangle Rounded rectang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85279" y="4633015"/>
            <a:ext cx="3218413" cy="927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creenshot 2024-07-14 at 11.04.23.png" descr="Screenshot 2024-07-14 at 11.04.23.png"/>
          <p:cNvPicPr>
            <a:picLocks noChangeAspect="1"/>
          </p:cNvPicPr>
          <p:nvPr/>
        </p:nvPicPr>
        <p:blipFill>
          <a:blip r:embed="rId2">
            <a:extLst/>
          </a:blip>
          <a:srcRect l="0" t="0" r="49978" b="0"/>
          <a:stretch>
            <a:fillRect/>
          </a:stretch>
        </p:blipFill>
        <p:spPr>
          <a:xfrm>
            <a:off x="7993309" y="3766504"/>
            <a:ext cx="9480923" cy="866139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A simple interface for a simple…"/>
          <p:cNvSpPr txBox="1"/>
          <p:nvPr>
            <p:ph type="title"/>
          </p:nvPr>
        </p:nvSpPr>
        <p:spPr>
          <a:xfrm>
            <a:off x="1219200" y="774700"/>
            <a:ext cx="22116224" cy="2445973"/>
          </a:xfrm>
          <a:prstGeom prst="rect">
            <a:avLst/>
          </a:prstGeom>
        </p:spPr>
        <p:txBody>
          <a:bodyPr/>
          <a:lstStyle/>
          <a:p>
            <a:pPr defTabSz="1853183">
              <a:defRPr spc="-67" sz="6764">
                <a:solidFill>
                  <a:srgbClr val="0433FF"/>
                </a:solidFill>
              </a:defRPr>
            </a:pPr>
            <a:r>
              <a:t>A simple interface for a simple</a:t>
            </a:r>
          </a:p>
          <a:p>
            <a:pPr defTabSz="1853183">
              <a:defRPr spc="-67" sz="6764">
                <a:solidFill>
                  <a:srgbClr val="0433FF"/>
                </a:solidFill>
              </a:defRPr>
            </a:pPr>
            <a:r>
              <a:t> simulation structure</a:t>
            </a:r>
          </a:p>
        </p:txBody>
      </p:sp>
      <p:pic>
        <p:nvPicPr>
          <p:cNvPr id="193" name="LogosimboloUMU-positivo.png" descr="LogosimboloUMU-positiv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195" name="WebEJS_logo_black_plain.png" descr="WebEJS_logo_black_plai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pic>
        <p:nvPicPr>
          <p:cNvPr id="197" name="Rounded Rectangle Rounded rectangle" descr="Rounded Rectangle Rounded rectang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44604" y="3591461"/>
            <a:ext cx="3332715" cy="927767"/>
          </a:xfrm>
          <a:prstGeom prst="rect">
            <a:avLst/>
          </a:prstGeom>
        </p:spPr>
      </p:pic>
      <p:sp>
        <p:nvSpPr>
          <p:cNvPr id="199" name="INPUT…"/>
          <p:cNvSpPr txBox="1"/>
          <p:nvPr/>
        </p:nvSpPr>
        <p:spPr>
          <a:xfrm>
            <a:off x="967193" y="2018486"/>
            <a:ext cx="5953447" cy="6067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500"/>
              </a:spcBef>
              <a:defRPr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INPUT</a:t>
            </a:r>
          </a:p>
          <a:p>
            <a:pPr defTabSz="457200">
              <a:lnSpc>
                <a:spcPct val="100000"/>
              </a:lnSpc>
              <a:spcBef>
                <a:spcPts val="500"/>
              </a:spcBef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Three work panels: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Description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Model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View</a:t>
            </a:r>
          </a:p>
        </p:txBody>
      </p:sp>
      <p:pic>
        <p:nvPicPr>
          <p:cNvPr id="200" name="Rounded Rectangle Rounded rectangle" descr="Rounded Rectangle Rounded rectangl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43129" y="5349912"/>
            <a:ext cx="3218412" cy="927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creenshot 2024-07-14 at 11.04.33.png" descr="Screenshot 2024-07-14 at 11.04.33.png"/>
          <p:cNvPicPr>
            <a:picLocks noChangeAspect="1"/>
          </p:cNvPicPr>
          <p:nvPr/>
        </p:nvPicPr>
        <p:blipFill>
          <a:blip r:embed="rId2">
            <a:extLst/>
          </a:blip>
          <a:srcRect l="0" t="0" r="49877" b="0"/>
          <a:stretch>
            <a:fillRect/>
          </a:stretch>
        </p:blipFill>
        <p:spPr>
          <a:xfrm>
            <a:off x="7910262" y="3755073"/>
            <a:ext cx="9196146" cy="841815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A simple interface for a simple…"/>
          <p:cNvSpPr txBox="1"/>
          <p:nvPr>
            <p:ph type="title"/>
          </p:nvPr>
        </p:nvSpPr>
        <p:spPr>
          <a:xfrm>
            <a:off x="1219200" y="774700"/>
            <a:ext cx="22116224" cy="2445973"/>
          </a:xfrm>
          <a:prstGeom prst="rect">
            <a:avLst/>
          </a:prstGeom>
        </p:spPr>
        <p:txBody>
          <a:bodyPr/>
          <a:lstStyle/>
          <a:p>
            <a:pPr defTabSz="1853183">
              <a:defRPr spc="-67" sz="6764">
                <a:solidFill>
                  <a:srgbClr val="0433FF"/>
                </a:solidFill>
              </a:defRPr>
            </a:pPr>
            <a:r>
              <a:t>A simple interface for a simple</a:t>
            </a:r>
          </a:p>
          <a:p>
            <a:pPr defTabSz="1853183">
              <a:defRPr spc="-67" sz="6764">
                <a:solidFill>
                  <a:srgbClr val="0433FF"/>
                </a:solidFill>
              </a:defRPr>
            </a:pPr>
            <a:r>
              <a:t> simulation structure</a:t>
            </a:r>
          </a:p>
        </p:txBody>
      </p:sp>
      <p:pic>
        <p:nvPicPr>
          <p:cNvPr id="205" name="LogosimboloUMU-positivo.png" descr="LogosimboloUMU-positiv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07" name="WebEJS_logo_black_plain.png" descr="WebEJS_logo_black_plai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pic>
        <p:nvPicPr>
          <p:cNvPr id="209" name="Rounded Rectangle Rounded rectangle" descr="Rounded Rectangle Rounded rectang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35454" y="3591461"/>
            <a:ext cx="3218413" cy="927767"/>
          </a:xfrm>
          <a:prstGeom prst="rect">
            <a:avLst/>
          </a:prstGeom>
        </p:spPr>
      </p:pic>
      <p:sp>
        <p:nvSpPr>
          <p:cNvPr id="211" name="INPUT…"/>
          <p:cNvSpPr txBox="1"/>
          <p:nvPr/>
        </p:nvSpPr>
        <p:spPr>
          <a:xfrm>
            <a:off x="967193" y="2018486"/>
            <a:ext cx="5953447" cy="6067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500"/>
              </a:spcBef>
              <a:defRPr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INPUT</a:t>
            </a:r>
          </a:p>
          <a:p>
            <a:pPr defTabSz="457200">
              <a:lnSpc>
                <a:spcPct val="100000"/>
              </a:lnSpc>
              <a:spcBef>
                <a:spcPts val="500"/>
              </a:spcBef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Three work panels: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Description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Model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View</a:t>
            </a:r>
          </a:p>
        </p:txBody>
      </p:sp>
      <p:pic>
        <p:nvPicPr>
          <p:cNvPr id="212" name="Rounded Rectangle Rounded rectangle" descr="Rounded Rectangle Rounded rectang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22053" y="6040037"/>
            <a:ext cx="3218413" cy="927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creenshot 2024-07-14 at 11.03.12.png" descr="Screenshot 2024-07-14 at 11.03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7574" y="3323548"/>
            <a:ext cx="13220701" cy="924560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A simple interface for a simple…"/>
          <p:cNvSpPr txBox="1"/>
          <p:nvPr>
            <p:ph type="title"/>
          </p:nvPr>
        </p:nvSpPr>
        <p:spPr>
          <a:xfrm>
            <a:off x="1219200" y="774700"/>
            <a:ext cx="22116224" cy="2445973"/>
          </a:xfrm>
          <a:prstGeom prst="rect">
            <a:avLst/>
          </a:prstGeom>
        </p:spPr>
        <p:txBody>
          <a:bodyPr/>
          <a:lstStyle/>
          <a:p>
            <a:pPr defTabSz="1853183">
              <a:defRPr spc="-67" sz="6764">
                <a:solidFill>
                  <a:srgbClr val="0433FF"/>
                </a:solidFill>
              </a:defRPr>
            </a:pPr>
            <a:r>
              <a:t>A simple interface for a simple</a:t>
            </a:r>
          </a:p>
          <a:p>
            <a:pPr defTabSz="1853183">
              <a:defRPr spc="-67" sz="6764">
                <a:solidFill>
                  <a:srgbClr val="0433FF"/>
                </a:solidFill>
              </a:defRPr>
            </a:pPr>
            <a:r>
              <a:t> simulation structure</a:t>
            </a:r>
          </a:p>
        </p:txBody>
      </p:sp>
      <p:pic>
        <p:nvPicPr>
          <p:cNvPr id="217" name="LogosimboloUMU-positivo.png" descr="LogosimboloUMU-positiv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19" name="WebEJS_logo_black_plain.png" descr="WebEJS_logo_black_plai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pic>
        <p:nvPicPr>
          <p:cNvPr id="221" name="Rounded Rectangle Rounded rectangle" descr="Rounded Rectangle Rounded rectang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38258" y="4919198"/>
            <a:ext cx="3218413" cy="927767"/>
          </a:xfrm>
          <a:prstGeom prst="rect">
            <a:avLst/>
          </a:prstGeom>
        </p:spPr>
      </p:pic>
      <p:sp>
        <p:nvSpPr>
          <p:cNvPr id="223" name="INPUT…"/>
          <p:cNvSpPr txBox="1"/>
          <p:nvPr/>
        </p:nvSpPr>
        <p:spPr>
          <a:xfrm>
            <a:off x="967193" y="2018486"/>
            <a:ext cx="5953447" cy="6067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500"/>
              </a:spcBef>
              <a:defRPr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INPUT</a:t>
            </a:r>
          </a:p>
          <a:p>
            <a:pPr defTabSz="457200">
              <a:lnSpc>
                <a:spcPct val="100000"/>
              </a:lnSpc>
              <a:spcBef>
                <a:spcPts val="500"/>
              </a:spcBef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Three work panels: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Description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Model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View</a:t>
            </a:r>
          </a:p>
        </p:txBody>
      </p:sp>
      <p:sp>
        <p:nvSpPr>
          <p:cNvPr id="224" name="OUTPUT…"/>
          <p:cNvSpPr txBox="1"/>
          <p:nvPr/>
        </p:nvSpPr>
        <p:spPr>
          <a:xfrm>
            <a:off x="724374" y="6486427"/>
            <a:ext cx="7012102" cy="6067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500"/>
              </a:spcBef>
              <a:defRPr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OUTPUT</a:t>
            </a:r>
          </a:p>
          <a:p>
            <a:pPr defTabSz="457200">
              <a:lnSpc>
                <a:spcPct val="100000"/>
              </a:lnSpc>
              <a:spcBef>
                <a:spcPts val="500"/>
              </a:spcBef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One group of HTML pages: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Description pages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Simulation page</a:t>
            </a:r>
          </a:p>
        </p:txBody>
      </p:sp>
      <p:pic>
        <p:nvPicPr>
          <p:cNvPr id="225" name="Rounded Rectangle Rounded rectangle" descr="Rounded Rectangle Rounded rectangl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5925" y="9482983"/>
            <a:ext cx="5195298" cy="927768"/>
          </a:xfrm>
          <a:prstGeom prst="rect">
            <a:avLst/>
          </a:prstGeom>
        </p:spPr>
      </p:pic>
      <p:pic>
        <p:nvPicPr>
          <p:cNvPr id="230" name="Connection Line" descr="Connection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77586" y="5522978"/>
            <a:ext cx="4848883" cy="4514985"/>
          </a:xfrm>
          <a:prstGeom prst="rect">
            <a:avLst/>
          </a:prstGeom>
        </p:spPr>
      </p:pic>
      <p:pic>
        <p:nvPicPr>
          <p:cNvPr id="228" name="Rounded Rectangle Rounded rectangle" descr="Rounded Rectangle Rounded rectang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85279" y="4633015"/>
            <a:ext cx="3218413" cy="927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creenshot 2024-07-14 at 11.03.20.png" descr="Screenshot 2024-07-14 at 11.03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7573" y="3302954"/>
            <a:ext cx="13246101" cy="923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A simple interface for a simple…"/>
          <p:cNvSpPr txBox="1"/>
          <p:nvPr>
            <p:ph type="title"/>
          </p:nvPr>
        </p:nvSpPr>
        <p:spPr>
          <a:xfrm>
            <a:off x="1219200" y="774700"/>
            <a:ext cx="22116224" cy="2445973"/>
          </a:xfrm>
          <a:prstGeom prst="rect">
            <a:avLst/>
          </a:prstGeom>
        </p:spPr>
        <p:txBody>
          <a:bodyPr/>
          <a:lstStyle/>
          <a:p>
            <a:pPr defTabSz="1853183">
              <a:defRPr spc="-67" sz="6764">
                <a:solidFill>
                  <a:srgbClr val="0433FF"/>
                </a:solidFill>
              </a:defRPr>
            </a:pPr>
            <a:r>
              <a:t>A simple interface for a simple</a:t>
            </a:r>
          </a:p>
          <a:p>
            <a:pPr defTabSz="1853183">
              <a:defRPr spc="-67" sz="6764">
                <a:solidFill>
                  <a:srgbClr val="0433FF"/>
                </a:solidFill>
              </a:defRPr>
            </a:pPr>
            <a:r>
              <a:t> simulation structure</a:t>
            </a:r>
          </a:p>
        </p:txBody>
      </p:sp>
      <p:pic>
        <p:nvPicPr>
          <p:cNvPr id="235" name="LogosimboloUMU-positivo.png" descr="LogosimboloUMU-positiv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37" name="WebEJS_logo_black_plain.png" descr="WebEJS_logo_black_plai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pic>
        <p:nvPicPr>
          <p:cNvPr id="239" name="Rounded Rectangle Rounded rectangle" descr="Rounded Rectangle Rounded rectang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96108" y="5614679"/>
            <a:ext cx="3218413" cy="927768"/>
          </a:xfrm>
          <a:prstGeom prst="rect">
            <a:avLst/>
          </a:prstGeom>
        </p:spPr>
      </p:pic>
      <p:sp>
        <p:nvSpPr>
          <p:cNvPr id="241" name="OUTPUT…"/>
          <p:cNvSpPr txBox="1"/>
          <p:nvPr/>
        </p:nvSpPr>
        <p:spPr>
          <a:xfrm>
            <a:off x="724374" y="6486427"/>
            <a:ext cx="6938910" cy="6067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500"/>
              </a:spcBef>
              <a:defRPr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OUTPUT</a:t>
            </a:r>
          </a:p>
          <a:p>
            <a:pPr defTabSz="457200">
              <a:lnSpc>
                <a:spcPct val="100000"/>
              </a:lnSpc>
              <a:spcBef>
                <a:spcPts val="500"/>
              </a:spcBef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One group of HTML pages: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Description pages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Simulation page</a:t>
            </a:r>
          </a:p>
        </p:txBody>
      </p:sp>
      <p:pic>
        <p:nvPicPr>
          <p:cNvPr id="242" name="Rounded Rectangle Rounded rectangle" descr="Rounded Rectangle Rounded rectangl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5925" y="10194732"/>
            <a:ext cx="5195298" cy="927768"/>
          </a:xfrm>
          <a:prstGeom prst="rect">
            <a:avLst/>
          </a:prstGeom>
        </p:spPr>
      </p:pic>
      <p:sp>
        <p:nvSpPr>
          <p:cNvPr id="244" name="INPUT…"/>
          <p:cNvSpPr txBox="1"/>
          <p:nvPr/>
        </p:nvSpPr>
        <p:spPr>
          <a:xfrm>
            <a:off x="967193" y="2018486"/>
            <a:ext cx="5953447" cy="6067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500"/>
              </a:spcBef>
              <a:defRPr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INPUT</a:t>
            </a:r>
          </a:p>
          <a:p>
            <a:pPr defTabSz="457200">
              <a:lnSpc>
                <a:spcPct val="100000"/>
              </a:lnSpc>
              <a:spcBef>
                <a:spcPts val="500"/>
              </a:spcBef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Three work panels: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Description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Model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View</a:t>
            </a:r>
          </a:p>
        </p:txBody>
      </p:sp>
      <p:pic>
        <p:nvPicPr>
          <p:cNvPr id="245" name="Rounded Rectangle Rounded rectangle" descr="Rounded Rectangle Rounded rectangl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43129" y="5349912"/>
            <a:ext cx="3218412" cy="1548009"/>
          </a:xfrm>
          <a:prstGeom prst="rect">
            <a:avLst/>
          </a:prstGeom>
        </p:spPr>
      </p:pic>
      <p:pic>
        <p:nvPicPr>
          <p:cNvPr id="248" name="Connection Line" descr="Connection Line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70200" y="6748582"/>
            <a:ext cx="4834370" cy="3995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ow, hands-on:…"/>
          <p:cNvSpPr txBox="1"/>
          <p:nvPr/>
        </p:nvSpPr>
        <p:spPr>
          <a:xfrm>
            <a:off x="1051493" y="6416665"/>
            <a:ext cx="5953448" cy="6067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500"/>
              </a:spcBef>
              <a:defRPr b="1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Show, hands-on:</a:t>
            </a:r>
          </a:p>
          <a:p>
            <a:pPr defTabSz="457200">
              <a:lnSpc>
                <a:spcPct val="100000"/>
              </a:lnSpc>
              <a:spcBef>
                <a:spcPts val="500"/>
              </a:spcBef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- Two type of pages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Disabled pages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Internal pages</a:t>
            </a:r>
          </a:p>
          <a:p>
            <a:pPr marL="380999" indent="-380999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Upload files</a:t>
            </a:r>
          </a:p>
        </p:txBody>
      </p:sp>
      <p:sp>
        <p:nvSpPr>
          <p:cNvPr id="252" name="Description pages"/>
          <p:cNvSpPr txBox="1"/>
          <p:nvPr>
            <p:ph type="title"/>
          </p:nvPr>
        </p:nvSpPr>
        <p:spPr>
          <a:xfrm>
            <a:off x="1219200" y="774700"/>
            <a:ext cx="22116224" cy="2445973"/>
          </a:xfrm>
          <a:prstGeom prst="rect">
            <a:avLst/>
          </a:prstGeom>
        </p:spPr>
        <p:txBody>
          <a:bodyPr/>
          <a:lstStyle>
            <a:lvl1pPr>
              <a:defRPr spc="-89" sz="8900">
                <a:solidFill>
                  <a:srgbClr val="0433FF"/>
                </a:solidFill>
              </a:defRPr>
            </a:lvl1pPr>
          </a:lstStyle>
          <a:p>
            <a:pPr/>
            <a:r>
              <a:t>Description pages</a:t>
            </a:r>
          </a:p>
        </p:txBody>
      </p:sp>
      <p:pic>
        <p:nvPicPr>
          <p:cNvPr id="253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55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pic>
        <p:nvPicPr>
          <p:cNvPr id="257" name="Screenshot 2024-07-14 at 00.12.45.png" descr="Screenshot 2024-07-14 at 00.12.45.png"/>
          <p:cNvPicPr>
            <a:picLocks noChangeAspect="1"/>
          </p:cNvPicPr>
          <p:nvPr/>
        </p:nvPicPr>
        <p:blipFill>
          <a:blip r:embed="rId4">
            <a:extLst/>
          </a:blip>
          <a:srcRect l="0" t="410" r="50109" b="35847"/>
          <a:stretch>
            <a:fillRect/>
          </a:stretch>
        </p:blipFill>
        <p:spPr>
          <a:xfrm>
            <a:off x="8524375" y="3386439"/>
            <a:ext cx="10413495" cy="8391587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Description is just a work panel for creating narrative."/>
          <p:cNvSpPr txBox="1"/>
          <p:nvPr/>
        </p:nvSpPr>
        <p:spPr>
          <a:xfrm>
            <a:off x="1129598" y="3836387"/>
            <a:ext cx="5452734" cy="2445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500"/>
              </a:spcBef>
              <a:defRPr b="1" sz="40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5E5E5E"/>
                </a:solidFill>
              </a:rPr>
              <a:t>Description</a:t>
            </a:r>
            <a:r>
              <a:t> is just a work panel for creating narrative.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ow, hands-on:…"/>
          <p:cNvSpPr txBox="1"/>
          <p:nvPr/>
        </p:nvSpPr>
        <p:spPr>
          <a:xfrm>
            <a:off x="1093644" y="6817093"/>
            <a:ext cx="5953447" cy="606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500"/>
              </a:spcBef>
              <a:defRPr b="1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Show, hands-on:</a:t>
            </a:r>
          </a:p>
          <a:p>
            <a:pPr defTabSz="457200">
              <a:lnSpc>
                <a:spcPct val="100000"/>
              </a:lnSpc>
              <a:spcBef>
                <a:spcPts val="500"/>
              </a:spcBef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- Tabs</a:t>
            </a:r>
          </a:p>
        </p:txBody>
      </p:sp>
      <p:sp>
        <p:nvSpPr>
          <p:cNvPr id="261" name="Model Tabs"/>
          <p:cNvSpPr txBox="1"/>
          <p:nvPr>
            <p:ph type="title"/>
          </p:nvPr>
        </p:nvSpPr>
        <p:spPr>
          <a:xfrm>
            <a:off x="1219200" y="774700"/>
            <a:ext cx="22116224" cy="2445973"/>
          </a:xfrm>
          <a:prstGeom prst="rect">
            <a:avLst/>
          </a:prstGeom>
        </p:spPr>
        <p:txBody>
          <a:bodyPr/>
          <a:lstStyle>
            <a:lvl1pPr>
              <a:defRPr spc="-89" sz="8900">
                <a:solidFill>
                  <a:srgbClr val="0433FF"/>
                </a:solidFill>
              </a:defRPr>
            </a:lvl1pPr>
          </a:lstStyle>
          <a:p>
            <a:pPr/>
            <a:r>
              <a:t>Model Tabs</a:t>
            </a:r>
          </a:p>
        </p:txBody>
      </p:sp>
      <p:pic>
        <p:nvPicPr>
          <p:cNvPr id="262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64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266" name="Model is where we describe the logic in computer form……"/>
          <p:cNvSpPr txBox="1"/>
          <p:nvPr/>
        </p:nvSpPr>
        <p:spPr>
          <a:xfrm>
            <a:off x="1129598" y="3836387"/>
            <a:ext cx="5452734" cy="404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500"/>
              </a:spcBef>
              <a:defRPr b="1" sz="40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chemeClr val="accent5"/>
                </a:solidFill>
              </a:rPr>
              <a:t>Model</a:t>
            </a:r>
            <a:r>
              <a:t> is where we describe the logic in computer form…</a:t>
            </a:r>
          </a:p>
          <a:p>
            <a:pPr defTabSz="457200">
              <a:lnSpc>
                <a:spcPct val="100000"/>
              </a:lnSpc>
              <a:spcBef>
                <a:spcPts val="500"/>
              </a:spcBef>
              <a:defRPr b="1" sz="4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457200">
              <a:lnSpc>
                <a:spcPct val="100000"/>
              </a:lnSpc>
              <a:spcBef>
                <a:spcPts val="500"/>
              </a:spcBef>
              <a:defRPr b="1" sz="4000">
                <a:latin typeface="Calibri"/>
                <a:ea typeface="Calibri"/>
                <a:cs typeface="Calibri"/>
                <a:sym typeface="Calibri"/>
              </a:defRPr>
            </a:pPr>
            <a:r>
              <a:t>…and, yes, needs training.</a:t>
            </a:r>
          </a:p>
        </p:txBody>
      </p:sp>
      <p:pic>
        <p:nvPicPr>
          <p:cNvPr id="267" name="Screenshot 2024-07-17 at 19.40.18.png" descr="Screenshot 2024-07-17 at 19.40.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50132" y="3135783"/>
            <a:ext cx="8991601" cy="840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ow, hands-on:…"/>
          <p:cNvSpPr txBox="1"/>
          <p:nvPr/>
        </p:nvSpPr>
        <p:spPr>
          <a:xfrm>
            <a:off x="1156869" y="7112146"/>
            <a:ext cx="5953448" cy="6067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500"/>
              </a:spcBef>
              <a:defRPr b="1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Show, hands-on:</a:t>
            </a:r>
          </a:p>
          <a:p>
            <a:pPr marL="280736" indent="-280736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Drag and drop to create</a:t>
            </a:r>
          </a:p>
          <a:p>
            <a:pPr marL="280736" indent="-280736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Drag and drop to move</a:t>
            </a:r>
          </a:p>
          <a:p>
            <a:pPr marL="280736" indent="-280736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Element menu</a:t>
            </a:r>
          </a:p>
          <a:p>
            <a:pPr marL="280736" indent="-280736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Property editors</a:t>
            </a:r>
          </a:p>
          <a:p>
            <a:pPr marL="280736" indent="-280736" defTabSz="457200">
              <a:lnSpc>
                <a:spcPct val="100000"/>
              </a:lnSpc>
              <a:spcBef>
                <a:spcPts val="500"/>
              </a:spcBef>
              <a:buSzPct val="100000"/>
              <a:buChar char="-"/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Binding variables to properties</a:t>
            </a:r>
          </a:p>
        </p:txBody>
      </p:sp>
      <p:sp>
        <p:nvSpPr>
          <p:cNvPr id="270" name="View Tree and Palette"/>
          <p:cNvSpPr txBox="1"/>
          <p:nvPr>
            <p:ph type="title"/>
          </p:nvPr>
        </p:nvSpPr>
        <p:spPr>
          <a:xfrm>
            <a:off x="1219200" y="774700"/>
            <a:ext cx="22116224" cy="2445973"/>
          </a:xfrm>
          <a:prstGeom prst="rect">
            <a:avLst/>
          </a:prstGeom>
        </p:spPr>
        <p:txBody>
          <a:bodyPr/>
          <a:lstStyle>
            <a:lvl1pPr>
              <a:defRPr spc="-89" sz="8900">
                <a:solidFill>
                  <a:srgbClr val="0433FF"/>
                </a:solidFill>
              </a:defRPr>
            </a:lvl1pPr>
          </a:lstStyle>
          <a:p>
            <a:pPr/>
            <a:r>
              <a:t>View Tree and Palette</a:t>
            </a:r>
          </a:p>
        </p:txBody>
      </p:sp>
      <p:pic>
        <p:nvPicPr>
          <p:cNvPr id="271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73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275" name="In View we design the visualisation and user interaction……"/>
          <p:cNvSpPr txBox="1"/>
          <p:nvPr/>
        </p:nvSpPr>
        <p:spPr>
          <a:xfrm>
            <a:off x="1108523" y="2698327"/>
            <a:ext cx="5452734" cy="592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500"/>
              </a:spcBef>
              <a:defRPr b="1" sz="4000">
                <a:latin typeface="Calibri"/>
                <a:ea typeface="Calibri"/>
                <a:cs typeface="Calibri"/>
                <a:sym typeface="Calibri"/>
              </a:defRPr>
            </a:pPr>
            <a:r>
              <a:t>In </a:t>
            </a:r>
            <a:r>
              <a:rPr>
                <a:solidFill>
                  <a:schemeClr val="accent3">
                    <a:hueOff val="945267"/>
                    <a:satOff val="49643"/>
                    <a:lumOff val="-19255"/>
                  </a:schemeClr>
                </a:solidFill>
              </a:rPr>
              <a:t>View</a:t>
            </a:r>
            <a:r>
              <a:t> we design the visualisation and user interaction…</a:t>
            </a:r>
          </a:p>
          <a:p>
            <a:pPr defTabSz="457200">
              <a:lnSpc>
                <a:spcPct val="100000"/>
              </a:lnSpc>
              <a:spcBef>
                <a:spcPts val="500"/>
              </a:spcBef>
              <a:defRPr b="1" sz="4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457200">
              <a:lnSpc>
                <a:spcPct val="100000"/>
              </a:lnSpc>
              <a:spcBef>
                <a:spcPts val="500"/>
              </a:spcBef>
              <a:defRPr b="1" sz="4000">
                <a:latin typeface="Calibri"/>
                <a:ea typeface="Calibri"/>
                <a:cs typeface="Calibri"/>
                <a:sym typeface="Calibri"/>
              </a:defRPr>
            </a:pPr>
            <a:r>
              <a:t>…with predefined elements…</a:t>
            </a:r>
          </a:p>
          <a:p>
            <a:pPr defTabSz="457200">
              <a:lnSpc>
                <a:spcPct val="100000"/>
              </a:lnSpc>
              <a:spcBef>
                <a:spcPts val="500"/>
              </a:spcBef>
              <a:defRPr b="1" sz="4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457200">
              <a:lnSpc>
                <a:spcPct val="100000"/>
              </a:lnSpc>
              <a:spcBef>
                <a:spcPts val="500"/>
              </a:spcBef>
              <a:defRPr b="1" sz="4000">
                <a:latin typeface="Calibri"/>
                <a:ea typeface="Calibri"/>
                <a:cs typeface="Calibri"/>
                <a:sym typeface="Calibri"/>
              </a:defRPr>
            </a:pPr>
            <a:r>
              <a:t>…that need to be learnt about.</a:t>
            </a:r>
          </a:p>
        </p:txBody>
      </p:sp>
      <p:pic>
        <p:nvPicPr>
          <p:cNvPr id="276" name="Screenshot 2024-07-17 at 19.41.21.png" descr="Screenshot 2024-07-17 at 19.41.2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41917" y="3032687"/>
            <a:ext cx="9851209" cy="9183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